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4" r:id="rId5"/>
    <p:sldMasterId id="2147483675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</p:sldIdLst>
  <p:sldSz cy="5143500" cx="9144000"/>
  <p:notesSz cx="6858000" cy="9144000"/>
  <p:embeddedFontLst>
    <p:embeddedFont>
      <p:font typeface="Roboto"/>
      <p:regular r:id="rId50"/>
      <p:bold r:id="rId51"/>
      <p:italic r:id="rId52"/>
      <p:boldItalic r:id="rId53"/>
    </p:embeddedFont>
    <p:embeddedFont>
      <p:font typeface="Poppins"/>
      <p:regular r:id="rId54"/>
      <p:bold r:id="rId55"/>
      <p:italic r:id="rId56"/>
      <p:boldItalic r:id="rId57"/>
    </p:embeddedFont>
    <p:embeddedFont>
      <p:font typeface="Helvetica Neue"/>
      <p:regular r:id="rId58"/>
      <p:bold r:id="rId59"/>
      <p:italic r:id="rId60"/>
      <p:boldItalic r:id="rId61"/>
    </p:embeddedFont>
    <p:embeddedFont>
      <p:font typeface="Helvetica Neue Light"/>
      <p:regular r:id="rId62"/>
      <p:bold r:id="rId63"/>
      <p:italic r:id="rId64"/>
      <p:boldItalic r:id="rId6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7C1F84F8-4FEE-4F00-8FA8-3E7FBD00A43D}">
  <a:tblStyle styleId="{7C1F84F8-4FEE-4F00-8FA8-3E7FBD00A43D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6E7E8"/>
          </a:solidFill>
        </a:fill>
      </a:tcStyle>
    </a:wholeTbl>
    <a:band1H>
      <a:tcTxStyle/>
      <a:tcStyle>
        <a:fill>
          <a:solidFill>
            <a:srgbClr val="CACBCD"/>
          </a:solidFill>
        </a:fill>
      </a:tcStyle>
    </a:band1H>
    <a:band2H>
      <a:tcTxStyle/>
    </a:band2H>
    <a:band1V>
      <a:tcTxStyle/>
      <a:tcStyle>
        <a:fill>
          <a:solidFill>
            <a:srgbClr val="CACBCD"/>
          </a:solidFill>
        </a:fill>
      </a:tcStyle>
    </a:band1V>
    <a:band2V>
      <a:tcTxStyle/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3.xml"/><Relationship Id="rId42" Type="http://schemas.openxmlformats.org/officeDocument/2006/relationships/slide" Target="slides/slide35.xml"/><Relationship Id="rId41" Type="http://schemas.openxmlformats.org/officeDocument/2006/relationships/slide" Target="slides/slide34.xml"/><Relationship Id="rId44" Type="http://schemas.openxmlformats.org/officeDocument/2006/relationships/slide" Target="slides/slide37.xml"/><Relationship Id="rId43" Type="http://schemas.openxmlformats.org/officeDocument/2006/relationships/slide" Target="slides/slide36.xml"/><Relationship Id="rId46" Type="http://schemas.openxmlformats.org/officeDocument/2006/relationships/slide" Target="slides/slide39.xml"/><Relationship Id="rId45" Type="http://schemas.openxmlformats.org/officeDocument/2006/relationships/slide" Target="slides/slide38.xml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2.xml"/><Relationship Id="rId48" Type="http://schemas.openxmlformats.org/officeDocument/2006/relationships/slide" Target="slides/slide41.xml"/><Relationship Id="rId47" Type="http://schemas.openxmlformats.org/officeDocument/2006/relationships/slide" Target="slides/slide40.xml"/><Relationship Id="rId49" Type="http://schemas.openxmlformats.org/officeDocument/2006/relationships/slide" Target="slides/slide42.xml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62" Type="http://schemas.openxmlformats.org/officeDocument/2006/relationships/font" Target="fonts/HelveticaNeueLight-regular.fntdata"/><Relationship Id="rId61" Type="http://schemas.openxmlformats.org/officeDocument/2006/relationships/font" Target="fonts/HelveticaNeue-boldItalic.fntdata"/><Relationship Id="rId20" Type="http://schemas.openxmlformats.org/officeDocument/2006/relationships/slide" Target="slides/slide13.xml"/><Relationship Id="rId64" Type="http://schemas.openxmlformats.org/officeDocument/2006/relationships/font" Target="fonts/HelveticaNeueLight-italic.fntdata"/><Relationship Id="rId63" Type="http://schemas.openxmlformats.org/officeDocument/2006/relationships/font" Target="fonts/HelveticaNeueLight-bold.fntdata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65" Type="http://schemas.openxmlformats.org/officeDocument/2006/relationships/font" Target="fonts/HelveticaNeueLight-boldItalic.fntdata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60" Type="http://schemas.openxmlformats.org/officeDocument/2006/relationships/font" Target="fonts/HelveticaNeue-italic.fntdata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9" Type="http://schemas.openxmlformats.org/officeDocument/2006/relationships/slide" Target="slides/slide22.xml"/><Relationship Id="rId51" Type="http://schemas.openxmlformats.org/officeDocument/2006/relationships/font" Target="fonts/Roboto-bold.fntdata"/><Relationship Id="rId50" Type="http://schemas.openxmlformats.org/officeDocument/2006/relationships/font" Target="fonts/Roboto-regular.fntdata"/><Relationship Id="rId53" Type="http://schemas.openxmlformats.org/officeDocument/2006/relationships/font" Target="fonts/Roboto-boldItalic.fntdata"/><Relationship Id="rId52" Type="http://schemas.openxmlformats.org/officeDocument/2006/relationships/font" Target="fonts/Roboto-italic.fntdata"/><Relationship Id="rId11" Type="http://schemas.openxmlformats.org/officeDocument/2006/relationships/slide" Target="slides/slide4.xml"/><Relationship Id="rId55" Type="http://schemas.openxmlformats.org/officeDocument/2006/relationships/font" Target="fonts/Poppins-bold.fntdata"/><Relationship Id="rId10" Type="http://schemas.openxmlformats.org/officeDocument/2006/relationships/slide" Target="slides/slide3.xml"/><Relationship Id="rId54" Type="http://schemas.openxmlformats.org/officeDocument/2006/relationships/font" Target="fonts/Poppins-regular.fntdata"/><Relationship Id="rId13" Type="http://schemas.openxmlformats.org/officeDocument/2006/relationships/slide" Target="slides/slide6.xml"/><Relationship Id="rId57" Type="http://schemas.openxmlformats.org/officeDocument/2006/relationships/font" Target="fonts/Poppins-boldItalic.fntdata"/><Relationship Id="rId12" Type="http://schemas.openxmlformats.org/officeDocument/2006/relationships/slide" Target="slides/slide5.xml"/><Relationship Id="rId56" Type="http://schemas.openxmlformats.org/officeDocument/2006/relationships/font" Target="fonts/Poppins-italic.fntdata"/><Relationship Id="rId15" Type="http://schemas.openxmlformats.org/officeDocument/2006/relationships/slide" Target="slides/slide8.xml"/><Relationship Id="rId59" Type="http://schemas.openxmlformats.org/officeDocument/2006/relationships/font" Target="fonts/HelveticaNeue-bold.fntdata"/><Relationship Id="rId14" Type="http://schemas.openxmlformats.org/officeDocument/2006/relationships/slide" Target="slides/slide7.xml"/><Relationship Id="rId58" Type="http://schemas.openxmlformats.org/officeDocument/2006/relationships/font" Target="fonts/HelveticaNeue-regular.fntdata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2b1737f176b_1_5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7" name="Google Shape;107;g2b1737f176b_1_55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g2b1737f176b_1_5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2b1737f176b_1_172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3" name="Google Shape;183;g2b1737f176b_1_17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2b1737f1764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2b1737f1764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2b1737f176b_1_19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8" name="Google Shape;208;g2b1737f176b_1_192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" name="Google Shape;209;g2b1737f176b_1_19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2b1737f176b_1_198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6" name="Google Shape;216;g2b1737f176b_1_19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2b1737f176b_1_205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6" name="Google Shape;226;g2b1737f176b_1_20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2b1737f176b_1_2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4" name="Google Shape;234;g2b1737f176b_1_210:notes"/>
          <p:cNvSpPr txBox="1"/>
          <p:nvPr>
            <p:ph idx="1" type="body"/>
          </p:nvPr>
        </p:nvSpPr>
        <p:spPr>
          <a:xfrm>
            <a:off x="685800" y="4400549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5" name="Google Shape;235;g2b1737f176b_1_21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2b1737f176b_1_2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2" name="Google Shape;252;g2b1737f176b_1_227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Learn more about replicates and repeats:https://support.minitab.com/en-us/minitab/18/help-and-how-to/modeling-statistics/doe/supporting-topics/basics/replicates-and-repeats-in-designed-experiments/</a:t>
            </a:r>
            <a:endParaRPr/>
          </a:p>
        </p:txBody>
      </p:sp>
      <p:sp>
        <p:nvSpPr>
          <p:cNvPr id="253" name="Google Shape;253;g2b1737f176b_1_22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2b1737f176b_1_300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1" name="Google Shape;261;g2b1737f176b_1_30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2b1737f176b_1_320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2" name="Google Shape;272;g2b1737f176b_1_3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2b1737f176b_1_326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9" name="Google Shape;279;g2b1737f176b_1_32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2b1737f176b_1_62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g2b1737f176b_1_6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2834e418a19_0_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4" name="Google Shape;284;g2834e418a19_0_8:notes"/>
          <p:cNvSpPr txBox="1"/>
          <p:nvPr>
            <p:ph idx="1" type="body"/>
          </p:nvPr>
        </p:nvSpPr>
        <p:spPr>
          <a:xfrm>
            <a:off x="685800" y="4400549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5" name="Google Shape;285;g2834e418a19_0_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28741f8d6e7_0_6:notes"/>
          <p:cNvSpPr txBox="1"/>
          <p:nvPr>
            <p:ph idx="1" type="body"/>
          </p:nvPr>
        </p:nvSpPr>
        <p:spPr>
          <a:xfrm>
            <a:off x="685800" y="4400549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2" name="Google Shape;292;g28741f8d6e7_0_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2834e418a19_0_130:notes"/>
          <p:cNvSpPr txBox="1"/>
          <p:nvPr>
            <p:ph idx="1" type="body"/>
          </p:nvPr>
        </p:nvSpPr>
        <p:spPr>
          <a:xfrm>
            <a:off x="685800" y="4400549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3" name="Google Shape;303;g2834e418a19_0_13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2b1737f176b_1_336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9" name="Google Shape;309;g2b1737f176b_1_33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g2b1737f176b_1_345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9" name="Google Shape;319;g2b1737f176b_1_34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g2b1737f176b_1_352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0" name="Google Shape;330;g2b1737f176b_1_35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g2b1737f176b_1_35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8" name="Google Shape;338;g2b1737f176b_1_359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https://www.historyofdatascience.com/ronald-aylmer-fisher/</a:t>
            </a:r>
            <a:endParaRPr/>
          </a:p>
        </p:txBody>
      </p:sp>
      <p:sp>
        <p:nvSpPr>
          <p:cNvPr id="339" name="Google Shape;339;g2b1737f176b_1_35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g2b1737f176b_1_367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8" name="Google Shape;348;g2b1737f176b_1_36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2b1737f176b_1_374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6" name="Google Shape;356;g2b1737f176b_1_37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g2b1737f176b_1_37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2" name="Google Shape;362;g2b1737f176b_1_379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https://faculty.elgin.edu/dkernler/statistics/ch01/1-5.html</a:t>
            </a:r>
            <a:endParaRPr/>
          </a:p>
        </p:txBody>
      </p:sp>
      <p:sp>
        <p:nvSpPr>
          <p:cNvPr id="363" name="Google Shape;363;g2b1737f176b_1_37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2834e418a19_0_21:notes"/>
          <p:cNvSpPr txBox="1"/>
          <p:nvPr>
            <p:ph idx="1" type="body"/>
          </p:nvPr>
        </p:nvSpPr>
        <p:spPr>
          <a:xfrm>
            <a:off x="685800" y="4400549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g2834e418a19_0_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g2b1737f176b_1_38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4" name="Google Shape;374;g2b1737f176b_1_386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5" name="Google Shape;375;g2b1737f176b_1_38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g2b1737f176b_1_401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5" name="Google Shape;385;g2b1737f176b_1_40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g2b1737f176b_1_396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0" name="Google Shape;400;g2b1737f176b_1_39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g2b1737f176b_1_43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7" name="Google Shape;407;g2b1737f176b_1_435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8" name="Google Shape;408;g2b1737f176b_1_43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g2b1737f176b_1_450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6" name="Google Shape;416;g2b1737f176b_1_45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g2b1737f176b_1_45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3" name="Google Shape;423;g2b1737f176b_1_455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4" name="Google Shape;424;g2b1737f176b_1_45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g2b1737f176b_1_474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2" name="Google Shape;432;g2b1737f176b_1_47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8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g2b1737f176b_1_47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40" name="Google Shape;440;g2b1737f176b_1_479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Poppins"/>
                <a:ea typeface="Poppins"/>
                <a:cs typeface="Poppins"/>
                <a:sym typeface="Poppins"/>
              </a:rPr>
              <a:t>Hicks, S. C., Townes, F. W., Teng, M. &amp; Irizarry, R. A. Missing data and technical variability in single-cell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Poppins"/>
                <a:ea typeface="Poppins"/>
                <a:cs typeface="Poppins"/>
                <a:sym typeface="Poppins"/>
              </a:rPr>
              <a:t>RNA-sequencing experiments.  Preprint available from:https://doi.org/10.1093/biostatistics/kxx053 (2017).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1" name="Google Shape;441;g2b1737f176b_1_47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g2b1737f176b_1_487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8" name="Google Shape;448;g2b1737f176b_1_48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3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g2b1737f176b_1_493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5" name="Google Shape;455;g2b1737f176b_1_49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2834e418a19_0_39:notes"/>
          <p:cNvSpPr txBox="1"/>
          <p:nvPr>
            <p:ph idx="1" type="body"/>
          </p:nvPr>
        </p:nvSpPr>
        <p:spPr>
          <a:xfrm>
            <a:off x="685800" y="4400549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g2834e418a19_0_3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9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g2b1737f176b_1_498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1" name="Google Shape;461;g2b1737f176b_1_49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g2b1737f176b_1_503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7" name="Google Shape;467;g2b1737f176b_1_50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2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g2b1737f176b_1_50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74" name="Google Shape;474;g2b1737f176b_1_509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Helvetica Neue"/>
              <a:buNone/>
            </a:pPr>
            <a:r>
              <a:rPr lang="en"/>
              <a:t>Suggested reading: </a:t>
            </a:r>
            <a:r>
              <a:rPr lang="en" sz="1200"/>
              <a:t>Stephen M.. 2016. Seven Pillars of Statistical Wisdom. Harvard University Press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5" name="Google Shape;475;g2b1737f176b_1_50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2b1737f176b_1_89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g2b1737f176b_1_8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2b1737f176b_1_96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g2b1737f176b_1_9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2b1737f1764_0_7:notes"/>
          <p:cNvSpPr txBox="1"/>
          <p:nvPr>
            <p:ph idx="1" type="body"/>
          </p:nvPr>
        </p:nvSpPr>
        <p:spPr>
          <a:xfrm>
            <a:off x="685800" y="4400549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g2b1737f1764_0_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2b1737f176b_1_143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g2b1737f176b_1_14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2b1737f176b_1_155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g2b1737f176b_1_15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9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22860" y="-15156"/>
            <a:ext cx="9189720" cy="5173813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4"/>
          <p:cNvSpPr txBox="1"/>
          <p:nvPr>
            <p:ph type="title"/>
          </p:nvPr>
        </p:nvSpPr>
        <p:spPr>
          <a:xfrm>
            <a:off x="628650" y="542405"/>
            <a:ext cx="7886700" cy="45704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300"/>
              <a:buFont typeface="Helvetica Neue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6" name="Google Shape;56;p14"/>
          <p:cNvSpPr txBox="1"/>
          <p:nvPr>
            <p:ph idx="1" type="body"/>
          </p:nvPr>
        </p:nvSpPr>
        <p:spPr>
          <a:xfrm>
            <a:off x="628650" y="1369219"/>
            <a:ext cx="7886700" cy="131420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Helvetica Neue"/>
              <a:buNone/>
              <a:defRPr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Helvetica Neue"/>
              <a:buNone/>
              <a:defRPr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Helvetica Neue"/>
              <a:buNone/>
              <a:defRPr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Helvetica Neue"/>
              <a:buNone/>
              <a:defRPr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Helvetica Neue"/>
              <a:buNone/>
              <a:defRPr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Title and Content">
  <p:cSld name="3_Title and Content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Google Shape;58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20141" y="-15156"/>
            <a:ext cx="9184283" cy="5173813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15"/>
          <p:cNvSpPr txBox="1"/>
          <p:nvPr>
            <p:ph type="title"/>
          </p:nvPr>
        </p:nvSpPr>
        <p:spPr>
          <a:xfrm>
            <a:off x="628650" y="542405"/>
            <a:ext cx="7886700" cy="45704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300"/>
              <a:buFont typeface="Helvetica Neue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0" name="Google Shape;60;p15"/>
          <p:cNvSpPr txBox="1"/>
          <p:nvPr>
            <p:ph idx="1" type="body"/>
          </p:nvPr>
        </p:nvSpPr>
        <p:spPr>
          <a:xfrm>
            <a:off x="628650" y="1369219"/>
            <a:ext cx="7886700" cy="131420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2A40"/>
              </a:buClr>
              <a:buSzPts val="2100"/>
              <a:buFont typeface="Helvetica Neue"/>
              <a:buNone/>
              <a:defRPr>
                <a:solidFill>
                  <a:srgbClr val="002A40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A40"/>
              </a:buClr>
              <a:buSzPts val="1800"/>
              <a:buFont typeface="Helvetica Neue"/>
              <a:buNone/>
              <a:defRPr>
                <a:solidFill>
                  <a:srgbClr val="002A40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A40"/>
              </a:buClr>
              <a:buSzPts val="1500"/>
              <a:buFont typeface="Helvetica Neue"/>
              <a:buNone/>
              <a:defRPr>
                <a:solidFill>
                  <a:srgbClr val="002A40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A40"/>
              </a:buClr>
              <a:buSzPts val="1400"/>
              <a:buFont typeface="Helvetica Neue"/>
              <a:buNone/>
              <a:defRPr>
                <a:solidFill>
                  <a:srgbClr val="002A40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A40"/>
              </a:buClr>
              <a:buSzPts val="1400"/>
              <a:buFont typeface="Helvetica Neue"/>
              <a:buNone/>
              <a:defRPr>
                <a:solidFill>
                  <a:srgbClr val="002A40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7"/>
          <p:cNvSpPr txBox="1"/>
          <p:nvPr>
            <p:ph type="title"/>
          </p:nvPr>
        </p:nvSpPr>
        <p:spPr>
          <a:xfrm>
            <a:off x="628650" y="542405"/>
            <a:ext cx="7886700" cy="45704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A40"/>
              </a:buClr>
              <a:buSzPts val="3300"/>
              <a:buFont typeface="Helvetica Neue"/>
              <a:buNone/>
              <a:defRPr>
                <a:solidFill>
                  <a:srgbClr val="002A4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8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2A40"/>
          </a:solidFill>
          <a:ln cap="flat" cmpd="sng" w="12700">
            <a:solidFill>
              <a:srgbClr val="001E2E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6" name="Google Shape;66;p18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Helvetica Neue"/>
              <a:buNone/>
              <a:defRPr sz="45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7" name="Google Shape;67;p18"/>
          <p:cNvSpPr txBox="1"/>
          <p:nvPr>
            <p:ph idx="1" type="subTitle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CD28A3"/>
              </a:buClr>
              <a:buSzPts val="1800"/>
              <a:buFont typeface="Helvetica Neue"/>
              <a:buNone/>
              <a:defRPr sz="1800">
                <a:solidFill>
                  <a:srgbClr val="CD28A3"/>
                </a:solidFill>
              </a:defRPr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Helvetica Neue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Helvetica Neue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Helvetica Neue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9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A40"/>
              </a:buClr>
              <a:buSzPts val="4500"/>
              <a:buFont typeface="Helvetica Neue"/>
              <a:buNone/>
              <a:defRPr sz="4500">
                <a:solidFill>
                  <a:srgbClr val="002A4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0" name="Google Shape;70;p19"/>
          <p:cNvSpPr txBox="1"/>
          <p:nvPr>
            <p:ph idx="1" type="subTitle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CD28A3"/>
              </a:buClr>
              <a:buSzPts val="1800"/>
              <a:buFont typeface="Helvetica Neue"/>
              <a:buNone/>
              <a:defRPr sz="1800">
                <a:solidFill>
                  <a:srgbClr val="CD28A3"/>
                </a:solidFill>
              </a:defRPr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Helvetica Neue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Helvetica Neue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Helvetica Neue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and Content">
  <p:cSld name="1_Title and Content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20"/>
          <p:cNvSpPr txBox="1"/>
          <p:nvPr>
            <p:ph type="title"/>
          </p:nvPr>
        </p:nvSpPr>
        <p:spPr>
          <a:xfrm>
            <a:off x="628650" y="542405"/>
            <a:ext cx="7886700" cy="45704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3" name="Google Shape;73;p20"/>
          <p:cNvSpPr txBox="1"/>
          <p:nvPr>
            <p:ph idx="1" type="body"/>
          </p:nvPr>
        </p:nvSpPr>
        <p:spPr>
          <a:xfrm>
            <a:off x="628650" y="1369219"/>
            <a:ext cx="7886700" cy="131420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CD28A3"/>
              </a:buClr>
              <a:buSzPts val="2100"/>
              <a:buFont typeface="Helvetica Neue"/>
              <a:buNone/>
              <a:defRPr>
                <a:solidFill>
                  <a:srgbClr val="CD28A3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elvetica Neue"/>
              <a:buNone/>
              <a:defRPr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Helvetica Neue"/>
              <a:buNone/>
              <a:defRPr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  <a:defRPr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and Content">
  <p:cSld name="2_Title and Conten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2A40"/>
          </a:solidFill>
          <a:ln cap="flat" cmpd="sng" w="12700">
            <a:solidFill>
              <a:srgbClr val="001E2E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6" name="Google Shape;76;p21"/>
          <p:cNvSpPr txBox="1"/>
          <p:nvPr>
            <p:ph type="title"/>
          </p:nvPr>
        </p:nvSpPr>
        <p:spPr>
          <a:xfrm>
            <a:off x="628650" y="542405"/>
            <a:ext cx="7886700" cy="45704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300"/>
              <a:buFont typeface="Helvetica Neue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7" name="Google Shape;77;p21"/>
          <p:cNvSpPr txBox="1"/>
          <p:nvPr>
            <p:ph idx="1" type="body"/>
          </p:nvPr>
        </p:nvSpPr>
        <p:spPr>
          <a:xfrm>
            <a:off x="628650" y="1369219"/>
            <a:ext cx="7886700" cy="131420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CD28A3"/>
              </a:buClr>
              <a:buSzPts val="2100"/>
              <a:buFont typeface="Helvetica Neue"/>
              <a:buNone/>
              <a:defRPr>
                <a:solidFill>
                  <a:srgbClr val="CD28A3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Helvetica Neue"/>
              <a:buNone/>
              <a:defRPr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Helvetica Neue"/>
              <a:buNone/>
              <a:defRPr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Helvetica Neue"/>
              <a:buNone/>
              <a:defRPr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Helvetica Neue"/>
              <a:buNone/>
              <a:defRPr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2"/>
          <p:cNvSpPr txBox="1"/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A40"/>
              </a:buClr>
              <a:buSzPts val="4500"/>
              <a:buFont typeface="Helvetica Neue"/>
              <a:buNone/>
              <a:defRPr sz="4500">
                <a:solidFill>
                  <a:srgbClr val="002A4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0" name="Google Shape;80;p22"/>
          <p:cNvSpPr txBox="1"/>
          <p:nvPr>
            <p:ph idx="1" type="body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Helvetica Neue"/>
              <a:buNone/>
              <a:defRPr sz="18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Helvetica Neue"/>
              <a:buNone/>
              <a:defRPr sz="15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 sz="14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Helvetica Neue"/>
              <a:buNone/>
              <a:defRPr sz="12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Helvetica Neue"/>
              <a:buNone/>
              <a:defRPr sz="12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>
  <p:cSld name="Two Content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3"/>
          <p:cNvSpPr txBox="1"/>
          <p:nvPr>
            <p:ph idx="1" type="body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2A40"/>
              </a:buClr>
              <a:buSzPts val="2100"/>
              <a:buFont typeface="Helvetica Neue"/>
              <a:buNone/>
              <a:defRPr>
                <a:solidFill>
                  <a:srgbClr val="002A40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A40"/>
              </a:buClr>
              <a:buSzPts val="1800"/>
              <a:buFont typeface="Helvetica Neue"/>
              <a:buNone/>
              <a:defRPr>
                <a:solidFill>
                  <a:srgbClr val="002A40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A40"/>
              </a:buClr>
              <a:buSzPts val="1500"/>
              <a:buFont typeface="Helvetica Neue"/>
              <a:buNone/>
              <a:defRPr>
                <a:solidFill>
                  <a:srgbClr val="002A40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A40"/>
              </a:buClr>
              <a:buSzPts val="1400"/>
              <a:buFont typeface="Helvetica Neue"/>
              <a:buNone/>
              <a:defRPr>
                <a:solidFill>
                  <a:srgbClr val="002A40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A40"/>
              </a:buClr>
              <a:buSzPts val="1400"/>
              <a:buFont typeface="Helvetica Neue"/>
              <a:buNone/>
              <a:defRPr>
                <a:solidFill>
                  <a:srgbClr val="002A40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83" name="Google Shape;83;p23"/>
          <p:cNvSpPr txBox="1"/>
          <p:nvPr>
            <p:ph idx="2" type="body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2A40"/>
              </a:buClr>
              <a:buSzPts val="2100"/>
              <a:buFont typeface="Helvetica Neue"/>
              <a:buNone/>
              <a:defRPr>
                <a:solidFill>
                  <a:srgbClr val="002A40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A40"/>
              </a:buClr>
              <a:buSzPts val="1800"/>
              <a:buFont typeface="Helvetica Neue"/>
              <a:buNone/>
              <a:defRPr>
                <a:solidFill>
                  <a:srgbClr val="002A40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A40"/>
              </a:buClr>
              <a:buSzPts val="1500"/>
              <a:buFont typeface="Helvetica Neue"/>
              <a:buNone/>
              <a:defRPr>
                <a:solidFill>
                  <a:srgbClr val="002A40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A40"/>
              </a:buClr>
              <a:buSzPts val="1400"/>
              <a:buFont typeface="Helvetica Neue"/>
              <a:buNone/>
              <a:defRPr>
                <a:solidFill>
                  <a:srgbClr val="002A40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A40"/>
              </a:buClr>
              <a:buSzPts val="1400"/>
              <a:buFont typeface="Helvetica Neue"/>
              <a:buNone/>
              <a:defRPr>
                <a:solidFill>
                  <a:srgbClr val="002A40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84" name="Google Shape;84;p23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A40"/>
              </a:buClr>
              <a:buSzPts val="3300"/>
              <a:buFont typeface="Helvetica Neue"/>
              <a:buNone/>
              <a:defRPr>
                <a:solidFill>
                  <a:srgbClr val="002A4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4"/>
          <p:cNvSpPr txBox="1"/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A40"/>
              </a:buClr>
              <a:buSzPts val="3300"/>
              <a:buFont typeface="Helvetica Neue"/>
              <a:buNone/>
              <a:defRPr>
                <a:solidFill>
                  <a:srgbClr val="002A4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7" name="Google Shape;87;p24"/>
          <p:cNvSpPr txBox="1"/>
          <p:nvPr>
            <p:ph idx="1" type="body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2A40"/>
              </a:buClr>
              <a:buSzPts val="1800"/>
              <a:buFont typeface="Helvetica Neue"/>
              <a:buNone/>
              <a:defRPr b="1" sz="1800">
                <a:solidFill>
                  <a:srgbClr val="002A40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Helvetica Neue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Helvetica Neue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Helvetica Neue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88" name="Google Shape;88;p24"/>
          <p:cNvSpPr txBox="1"/>
          <p:nvPr>
            <p:ph idx="2" type="body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2A40"/>
              </a:buClr>
              <a:buSzPts val="2100"/>
              <a:buFont typeface="Helvetica Neue"/>
              <a:buNone/>
              <a:defRPr>
                <a:solidFill>
                  <a:srgbClr val="002A40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A40"/>
              </a:buClr>
              <a:buSzPts val="1800"/>
              <a:buFont typeface="Helvetica Neue"/>
              <a:buNone/>
              <a:defRPr>
                <a:solidFill>
                  <a:srgbClr val="002A40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A40"/>
              </a:buClr>
              <a:buSzPts val="1500"/>
              <a:buFont typeface="Helvetica Neue"/>
              <a:buNone/>
              <a:defRPr>
                <a:solidFill>
                  <a:srgbClr val="002A40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A40"/>
              </a:buClr>
              <a:buSzPts val="1400"/>
              <a:buFont typeface="Helvetica Neue"/>
              <a:buNone/>
              <a:defRPr>
                <a:solidFill>
                  <a:srgbClr val="002A40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A40"/>
              </a:buClr>
              <a:buSzPts val="1400"/>
              <a:buFont typeface="Helvetica Neue"/>
              <a:buNone/>
              <a:defRPr>
                <a:solidFill>
                  <a:srgbClr val="002A40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89" name="Google Shape;89;p24"/>
          <p:cNvSpPr txBox="1"/>
          <p:nvPr>
            <p:ph idx="3" type="body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2A40"/>
              </a:buClr>
              <a:buSzPts val="1800"/>
              <a:buFont typeface="Helvetica Neue"/>
              <a:buNone/>
              <a:defRPr b="1" sz="1800">
                <a:solidFill>
                  <a:srgbClr val="002A40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Helvetica Neue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Helvetica Neue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Helvetica Neue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90" name="Google Shape;90;p24"/>
          <p:cNvSpPr txBox="1"/>
          <p:nvPr>
            <p:ph idx="4" type="body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2A40"/>
              </a:buClr>
              <a:buSzPts val="2100"/>
              <a:buFont typeface="Helvetica Neue"/>
              <a:buNone/>
              <a:defRPr>
                <a:solidFill>
                  <a:srgbClr val="002A40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A40"/>
              </a:buClr>
              <a:buSzPts val="1800"/>
              <a:buFont typeface="Helvetica Neue"/>
              <a:buNone/>
              <a:defRPr>
                <a:solidFill>
                  <a:srgbClr val="002A40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A40"/>
              </a:buClr>
              <a:buSzPts val="1500"/>
              <a:buFont typeface="Helvetica Neue"/>
              <a:buNone/>
              <a:defRPr>
                <a:solidFill>
                  <a:srgbClr val="002A40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A40"/>
              </a:buClr>
              <a:buSzPts val="1400"/>
              <a:buFont typeface="Helvetica Neue"/>
              <a:buNone/>
              <a:defRPr>
                <a:solidFill>
                  <a:srgbClr val="002A40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A40"/>
              </a:buClr>
              <a:buSzPts val="1400"/>
              <a:buFont typeface="Helvetica Neue"/>
              <a:buNone/>
              <a:defRPr>
                <a:solidFill>
                  <a:srgbClr val="002A40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5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elvetica Neue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3" name="Google Shape;93;p25"/>
          <p:cNvSpPr txBox="1"/>
          <p:nvPr>
            <p:ph idx="1" type="body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elvetica Neue"/>
              <a:buNone/>
              <a:defRPr sz="24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Helvetica Neue"/>
              <a:buNone/>
              <a:defRPr sz="2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elvetica Neue"/>
              <a:buNone/>
              <a:defRPr sz="18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Helvetica Neue"/>
              <a:buNone/>
              <a:defRPr sz="15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Helvetica Neue"/>
              <a:buNone/>
              <a:defRPr sz="1500"/>
            </a:lvl5pPr>
            <a:lvl6pPr indent="-32385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indent="-32385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indent="-32385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indent="-32385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94" name="Google Shape;94;p25"/>
          <p:cNvSpPr txBox="1"/>
          <p:nvPr>
            <p:ph idx="2" type="body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Helvetica Neue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Helvetica Neue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Helvetica Neue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Helvetica Neue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Helvetica Neue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6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elvetica Neue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7" name="Google Shape;97;p26"/>
          <p:cNvSpPr/>
          <p:nvPr>
            <p:ph idx="2" type="pic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98" name="Google Shape;98;p26"/>
          <p:cNvSpPr txBox="1"/>
          <p:nvPr>
            <p:ph idx="1" type="body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Helvetica Neue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Helvetica Neue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Helvetica Neue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Helvetica Neue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Helvetica Neue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7"/>
          <p:cNvSpPr txBox="1"/>
          <p:nvPr>
            <p:ph type="title"/>
          </p:nvPr>
        </p:nvSpPr>
        <p:spPr>
          <a:xfrm>
            <a:off x="628650" y="542405"/>
            <a:ext cx="7886700" cy="45704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1" name="Google Shape;101;p27"/>
          <p:cNvSpPr txBox="1"/>
          <p:nvPr>
            <p:ph idx="1" type="body"/>
          </p:nvPr>
        </p:nvSpPr>
        <p:spPr>
          <a:xfrm rot="5400000">
            <a:off x="3914897" y="-1917028"/>
            <a:ext cx="1314206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8"/>
          <p:cNvSpPr txBox="1"/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4" name="Google Shape;104;p28"/>
          <p:cNvSpPr txBox="1"/>
          <p:nvPr>
            <p:ph idx="1" type="body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6" Type="http://schemas.openxmlformats.org/officeDocument/2006/relationships/theme" Target="../theme/theme1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28650" y="542405"/>
            <a:ext cx="7886700" cy="45704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Helvetica Neue"/>
              <a:buNone/>
              <a:defRPr b="1" i="0" sz="33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28650" y="1369219"/>
            <a:ext cx="7886700" cy="131420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Helvetica Neue"/>
              <a:buNone/>
              <a:defRPr b="0" i="0" sz="21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Helvetica Neue"/>
              <a:buNone/>
              <a:defRPr b="0" i="0" sz="15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2.png"/><Relationship Id="rId4" Type="http://schemas.openxmlformats.org/officeDocument/2006/relationships/image" Target="../media/image6.png"/><Relationship Id="rId5" Type="http://schemas.openxmlformats.org/officeDocument/2006/relationships/image" Target="../media/image21.png"/><Relationship Id="rId6" Type="http://schemas.openxmlformats.org/officeDocument/2006/relationships/hyperlink" Target="http://dx.doi.org/10.1007/s00404-009-1349-9" TargetMode="External"/><Relationship Id="rId7" Type="http://schemas.openxmlformats.org/officeDocument/2006/relationships/image" Target="../media/image10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7.gif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8.png"/><Relationship Id="rId4" Type="http://schemas.openxmlformats.org/officeDocument/2006/relationships/image" Target="../media/image36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2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9.xml"/><Relationship Id="rId3" Type="http://schemas.openxmlformats.org/officeDocument/2006/relationships/hyperlink" Target="https://www.surveymonkey.com/r/F75J6VZ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1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5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3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6.jpg"/><Relationship Id="rId4" Type="http://schemas.openxmlformats.org/officeDocument/2006/relationships/hyperlink" Target="https://www.visionlearning.com/en/glossary/view/method/pop" TargetMode="External"/><Relationship Id="rId5" Type="http://schemas.openxmlformats.org/officeDocument/2006/relationships/hyperlink" Target="https://www.visionlearning.com/en/glossary/view/research/pop" TargetMode="Externa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3.jp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5.png"/><Relationship Id="rId4" Type="http://schemas.openxmlformats.org/officeDocument/2006/relationships/image" Target="../media/image32.png"/><Relationship Id="rId5" Type="http://schemas.openxmlformats.org/officeDocument/2006/relationships/image" Target="../media/image2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0.png"/><Relationship Id="rId4" Type="http://schemas.openxmlformats.org/officeDocument/2006/relationships/image" Target="../media/image18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15.png"/><Relationship Id="rId4" Type="http://schemas.openxmlformats.org/officeDocument/2006/relationships/image" Target="../media/image19.png"/><Relationship Id="rId9" Type="http://schemas.openxmlformats.org/officeDocument/2006/relationships/image" Target="../media/image26.png"/><Relationship Id="rId5" Type="http://schemas.openxmlformats.org/officeDocument/2006/relationships/image" Target="../media/image24.png"/><Relationship Id="rId6" Type="http://schemas.openxmlformats.org/officeDocument/2006/relationships/image" Target="../media/image17.png"/><Relationship Id="rId7" Type="http://schemas.openxmlformats.org/officeDocument/2006/relationships/image" Target="../media/image31.png"/><Relationship Id="rId8" Type="http://schemas.openxmlformats.org/officeDocument/2006/relationships/image" Target="../media/image38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1.jp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15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27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33.png"/><Relationship Id="rId4" Type="http://schemas.openxmlformats.org/officeDocument/2006/relationships/image" Target="../media/image34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28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37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3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0.xml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1.xml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2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9"/>
          <p:cNvSpPr txBox="1"/>
          <p:nvPr/>
        </p:nvSpPr>
        <p:spPr>
          <a:xfrm>
            <a:off x="121600" y="1546100"/>
            <a:ext cx="8779200" cy="10257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Poppins"/>
              <a:buNone/>
            </a:pPr>
            <a:r>
              <a:rPr i="0" lang="en" sz="4000" u="none" cap="none" strike="noStrike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Introduction to statistics, experimental design and hypothesis testing</a:t>
            </a:r>
            <a:endParaRPr i="0" sz="4000" u="none" cap="none" strike="noStrike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Poppins"/>
              <a:buNone/>
            </a:pPr>
            <a:r>
              <a:t/>
            </a:r>
            <a:endParaRPr sz="2500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Poppins"/>
              <a:buNone/>
            </a:pPr>
            <a:r>
              <a:t/>
            </a:r>
            <a:endParaRPr sz="2500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Poppins"/>
              <a:buNone/>
            </a:pPr>
            <a:r>
              <a:t/>
            </a:r>
            <a:endParaRPr sz="2500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11" name="Google Shape;111;p29"/>
          <p:cNvSpPr txBox="1"/>
          <p:nvPr/>
        </p:nvSpPr>
        <p:spPr>
          <a:xfrm>
            <a:off x="1143000" y="2913659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Helvetica Neue Light"/>
              <a:buNone/>
            </a:pPr>
            <a:r>
              <a:rPr b="0" i="0" lang="en" sz="1800" u="none" cap="none" strike="noStrike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Michela Traglia and Reuben Thomas</a:t>
            </a:r>
            <a:endParaRPr sz="11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Helvetica Neue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Helvetica Neue Light"/>
              <a:buNone/>
            </a:pPr>
            <a:r>
              <a:rPr b="0" i="0" lang="en" sz="1800" u="none" cap="none" strike="noStrike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Bioinformatics Core, GIDB</a:t>
            </a:r>
            <a:endParaRPr sz="11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Helvetica Neue Light"/>
              <a:buNone/>
            </a:pPr>
            <a:r>
              <a:rPr b="0" i="0" lang="en" sz="1800" u="none" cap="none" strike="noStrike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Gladstone Institutes</a:t>
            </a:r>
            <a:endParaRPr sz="11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Helvetica Neue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Helvetica Neue Light"/>
              <a:buNone/>
            </a:pPr>
            <a:r>
              <a:rPr lang="en" sz="1800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September</a:t>
            </a:r>
            <a:r>
              <a:rPr b="0" i="0" lang="en" sz="1800" u="none" cap="none" strike="noStrike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r>
              <a:rPr lang="en" sz="1800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10t</a:t>
            </a:r>
            <a:r>
              <a:rPr b="0" i="0" lang="en" sz="1800" u="none" cap="none" strike="noStrike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h</a:t>
            </a:r>
            <a:r>
              <a:rPr lang="en" sz="1800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and 12</a:t>
            </a:r>
            <a:r>
              <a:rPr b="0" i="0" lang="en" sz="1800" u="none" cap="none" strike="noStrike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th, 202</a:t>
            </a:r>
            <a:r>
              <a:rPr lang="en" sz="1800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4</a:t>
            </a:r>
            <a:endParaRPr sz="11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Helvetica Neue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12" name="Google Shape;112;p29"/>
          <p:cNvSpPr txBox="1"/>
          <p:nvPr>
            <p:ph idx="1" type="body"/>
          </p:nvPr>
        </p:nvSpPr>
        <p:spPr>
          <a:xfrm>
            <a:off x="481075" y="2142494"/>
            <a:ext cx="7886700" cy="42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800"/>
              </a:spcBef>
              <a:spcAft>
                <a:spcPts val="0"/>
              </a:spcAft>
              <a:buNone/>
            </a:pPr>
            <a:r>
              <a:rPr lang="en" sz="3100"/>
              <a:t>Session I</a:t>
            </a:r>
            <a:endParaRPr sz="31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38"/>
          <p:cNvSpPr txBox="1"/>
          <p:nvPr/>
        </p:nvSpPr>
        <p:spPr>
          <a:xfrm>
            <a:off x="850925" y="2428050"/>
            <a:ext cx="2701200" cy="13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Risk factors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A64D7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Genotype (MUT or WT)</a:t>
            </a:r>
            <a:endParaRPr>
              <a:solidFill>
                <a:srgbClr val="A64D79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86" name="Google Shape;186;p38"/>
          <p:cNvSpPr txBox="1"/>
          <p:nvPr/>
        </p:nvSpPr>
        <p:spPr>
          <a:xfrm>
            <a:off x="5641750" y="2428050"/>
            <a:ext cx="2082600" cy="13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Disease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A64D7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Gene expression </a:t>
            </a:r>
            <a:endParaRPr>
              <a:solidFill>
                <a:srgbClr val="A64D79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87" name="Google Shape;187;p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8706" y="1439580"/>
            <a:ext cx="8666589" cy="709085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38"/>
          <p:cNvSpPr/>
          <p:nvPr/>
        </p:nvSpPr>
        <p:spPr>
          <a:xfrm>
            <a:off x="108250" y="4038825"/>
            <a:ext cx="8666700" cy="1104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In an </a:t>
            </a:r>
            <a:r>
              <a:rPr lang="en" sz="2200" u="sng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experiment</a:t>
            </a:r>
            <a:r>
              <a:rPr lang="en" sz="22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, the researcher manipulates an independent variable to study </a:t>
            </a:r>
            <a:r>
              <a:rPr lang="en" sz="2200" u="sng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its effects </a:t>
            </a:r>
            <a:r>
              <a:rPr lang="en" sz="22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on a dependent variable (response)</a:t>
            </a:r>
            <a:endParaRPr sz="1600"/>
          </a:p>
        </p:txBody>
      </p:sp>
      <p:sp>
        <p:nvSpPr>
          <p:cNvPr id="189" name="Google Shape;189;p38"/>
          <p:cNvSpPr/>
          <p:nvPr/>
        </p:nvSpPr>
        <p:spPr>
          <a:xfrm>
            <a:off x="274559" y="201283"/>
            <a:ext cx="6882000" cy="5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4. Define the variables of interest</a:t>
            </a:r>
            <a:endParaRPr sz="11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" name="Google Shape;194;p39"/>
          <p:cNvGrpSpPr/>
          <p:nvPr/>
        </p:nvGrpSpPr>
        <p:grpSpPr>
          <a:xfrm>
            <a:off x="824200" y="3833095"/>
            <a:ext cx="3640625" cy="1253350"/>
            <a:chOff x="824200" y="3833095"/>
            <a:chExt cx="3640625" cy="1253350"/>
          </a:xfrm>
        </p:grpSpPr>
        <p:pic>
          <p:nvPicPr>
            <p:cNvPr id="195" name="Google Shape;195;p39"/>
            <p:cNvPicPr preferRelativeResize="0"/>
            <p:nvPr/>
          </p:nvPicPr>
          <p:blipFill rotWithShape="1">
            <a:blip r:embed="rId3">
              <a:alphaModFix/>
            </a:blip>
            <a:srcRect b="79648" l="28227" r="54203" t="6772"/>
            <a:stretch/>
          </p:blipFill>
          <p:spPr>
            <a:xfrm>
              <a:off x="824200" y="3941725"/>
              <a:ext cx="826400" cy="10361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6" name="Google Shape;196;p39"/>
            <p:cNvPicPr preferRelativeResize="0"/>
            <p:nvPr/>
          </p:nvPicPr>
          <p:blipFill rotWithShape="1">
            <a:blip r:embed="rId3">
              <a:alphaModFix/>
            </a:blip>
            <a:srcRect b="79648" l="28227" r="54203" t="6772"/>
            <a:stretch/>
          </p:blipFill>
          <p:spPr>
            <a:xfrm>
              <a:off x="1521525" y="3941725"/>
              <a:ext cx="826400" cy="10361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7" name="Google Shape;197;p39"/>
            <p:cNvPicPr preferRelativeResize="0"/>
            <p:nvPr/>
          </p:nvPicPr>
          <p:blipFill rotWithShape="1">
            <a:blip r:embed="rId3">
              <a:alphaModFix/>
            </a:blip>
            <a:srcRect b="79648" l="28227" r="54203" t="6772"/>
            <a:stretch/>
          </p:blipFill>
          <p:spPr>
            <a:xfrm>
              <a:off x="2220200" y="3941725"/>
              <a:ext cx="826400" cy="10361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8" name="Google Shape;198;p39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3219575" y="3833095"/>
              <a:ext cx="1245250" cy="125335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99" name="Google Shape;199;p39"/>
          <p:cNvGrpSpPr/>
          <p:nvPr/>
        </p:nvGrpSpPr>
        <p:grpSpPr>
          <a:xfrm>
            <a:off x="291850" y="709250"/>
            <a:ext cx="5956801" cy="3238250"/>
            <a:chOff x="177050" y="709250"/>
            <a:chExt cx="5956801" cy="3238250"/>
          </a:xfrm>
        </p:grpSpPr>
        <p:pic>
          <p:nvPicPr>
            <p:cNvPr id="200" name="Google Shape;200;p39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77050" y="709250"/>
              <a:ext cx="5956801" cy="312064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1" name="Google Shape;201;p39"/>
            <p:cNvSpPr txBox="1"/>
            <p:nvPr/>
          </p:nvSpPr>
          <p:spPr>
            <a:xfrm>
              <a:off x="530400" y="3601300"/>
              <a:ext cx="3000000" cy="346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50">
                  <a:solidFill>
                    <a:srgbClr val="000000"/>
                  </a:solidFill>
                  <a:highlight>
                    <a:srgbClr val="FFFFFF"/>
                  </a:highlight>
                  <a:latin typeface="Roboto"/>
                  <a:ea typeface="Roboto"/>
                  <a:cs typeface="Roboto"/>
                  <a:sym typeface="Roboto"/>
                </a:rPr>
                <a:t>DOI:</a:t>
              </a:r>
              <a:r>
                <a:rPr lang="en" sz="1050">
                  <a:solidFill>
                    <a:srgbClr val="000000"/>
                  </a:solidFill>
                  <a:highlight>
                    <a:srgbClr val="FFFFFF"/>
                  </a:highlight>
                  <a:uFill>
                    <a:noFill/>
                  </a:uFill>
                  <a:latin typeface="Roboto"/>
                  <a:ea typeface="Roboto"/>
                  <a:cs typeface="Roboto"/>
                  <a:sym typeface="Roboto"/>
                  <a:hlinkClick r:id="rId6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10.1007/s00404-009-1349-9</a:t>
              </a:r>
              <a:endParaRPr>
                <a:solidFill>
                  <a:srgbClr val="000000"/>
                </a:solidFill>
              </a:endParaRPr>
            </a:p>
          </p:txBody>
        </p:sp>
      </p:grpSp>
      <p:pic>
        <p:nvPicPr>
          <p:cNvPr id="202" name="Google Shape;202;p3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761125" y="927475"/>
            <a:ext cx="1137327" cy="1144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39"/>
          <p:cNvPicPr preferRelativeResize="0"/>
          <p:nvPr/>
        </p:nvPicPr>
        <p:blipFill rotWithShape="1">
          <a:blip r:embed="rId3">
            <a:alphaModFix/>
          </a:blip>
          <a:srcRect b="79648" l="45105" r="37325" t="6772"/>
          <a:stretch/>
        </p:blipFill>
        <p:spPr>
          <a:xfrm>
            <a:off x="3934725" y="1036100"/>
            <a:ext cx="826400" cy="1036100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39"/>
          <p:cNvSpPr/>
          <p:nvPr/>
        </p:nvSpPr>
        <p:spPr>
          <a:xfrm>
            <a:off x="108239" y="67741"/>
            <a:ext cx="9035700" cy="7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What is the effect of the risk genetic factors on BMI levels in a human cohort</a:t>
            </a:r>
            <a:endParaRPr sz="2300">
              <a:solidFill>
                <a:srgbClr val="14A1D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05" name="Google Shape;205;p39"/>
          <p:cNvSpPr txBox="1"/>
          <p:nvPr/>
        </p:nvSpPr>
        <p:spPr>
          <a:xfrm>
            <a:off x="4858150" y="3836375"/>
            <a:ext cx="4091400" cy="115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How many indivs do I need to make claims about my question?</a:t>
            </a:r>
            <a:endParaRPr sz="12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40"/>
          <p:cNvSpPr/>
          <p:nvPr/>
        </p:nvSpPr>
        <p:spPr>
          <a:xfrm>
            <a:off x="177929" y="112075"/>
            <a:ext cx="8911500" cy="5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Experimental design guides data collection </a:t>
            </a:r>
            <a:endParaRPr sz="3300">
              <a:solidFill>
                <a:srgbClr val="14A1D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12" name="Google Shape;212;p40"/>
          <p:cNvSpPr/>
          <p:nvPr/>
        </p:nvSpPr>
        <p:spPr>
          <a:xfrm>
            <a:off x="116250" y="1145929"/>
            <a:ext cx="8911500" cy="33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 u="sng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</a:t>
            </a:r>
            <a:r>
              <a:rPr b="1" lang="en" sz="1800" u="sng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aximum amount of relevant data</a:t>
            </a:r>
            <a:r>
              <a:rPr lang="en" sz="1800" u="sng">
                <a:solidFill>
                  <a:srgbClr val="333333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r>
              <a:rPr lang="en" sz="1800">
                <a:solidFill>
                  <a:srgbClr val="333333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for the research </a:t>
            </a:r>
            <a:r>
              <a:rPr b="1" lang="en" sz="1800" u="sng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at minimum resource spend</a:t>
            </a:r>
            <a:endParaRPr b="1" sz="1800" u="sng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 u="sng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 u="sng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Minimize the number of experiments</a:t>
            </a:r>
            <a:endParaRPr b="1" sz="1800" u="sng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 u="sng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 u="sng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</a:t>
            </a:r>
            <a:r>
              <a:rPr b="1" lang="en" sz="1800" u="sng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ource of variations evaluation</a:t>
            </a:r>
            <a:r>
              <a:rPr lang="en" sz="1800">
                <a:solidFill>
                  <a:srgbClr val="333333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, variables/factors that could affect the system.</a:t>
            </a:r>
            <a:endParaRPr sz="1800">
              <a:solidFill>
                <a:schemeClr val="dk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333333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213" name="Google Shape;213;p40"/>
          <p:cNvSpPr/>
          <p:nvPr/>
        </p:nvSpPr>
        <p:spPr>
          <a:xfrm>
            <a:off x="177925" y="4040553"/>
            <a:ext cx="8546100" cy="848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002A4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The goal is to collect </a:t>
            </a:r>
            <a:r>
              <a:rPr lang="en" sz="2000" u="sng">
                <a:solidFill>
                  <a:srgbClr val="002A4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enough data</a:t>
            </a:r>
            <a:r>
              <a:rPr lang="en" sz="2000">
                <a:solidFill>
                  <a:srgbClr val="002A4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to statistically test whether you can reasonably reject the null hypothesis in favor of the alternative hypothesis</a:t>
            </a:r>
            <a:endParaRPr sz="5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41"/>
          <p:cNvSpPr txBox="1"/>
          <p:nvPr/>
        </p:nvSpPr>
        <p:spPr>
          <a:xfrm>
            <a:off x="95426" y="3003534"/>
            <a:ext cx="7832700" cy="6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A1D4"/>
              </a:buClr>
              <a:buSzPts val="3000"/>
              <a:buFont typeface="Poppins"/>
              <a:buNone/>
            </a:pPr>
            <a:r>
              <a:rPr i="0" lang="en" sz="26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Target population - generalization</a:t>
            </a:r>
            <a:endParaRPr sz="7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19" name="Google Shape;219;p41"/>
          <p:cNvSpPr txBox="1"/>
          <p:nvPr/>
        </p:nvSpPr>
        <p:spPr>
          <a:xfrm>
            <a:off x="336688" y="800100"/>
            <a:ext cx="7350000" cy="3042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Helvetica Neue Light"/>
              <a:buNone/>
            </a:pPr>
            <a:r>
              <a:rPr lang="en" sz="21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All subjects/units that we want base our claims/conclusions on</a:t>
            </a:r>
            <a:endParaRPr sz="11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42900" lvl="0" marL="457200" marR="0" rtl="0" algn="l">
              <a:lnSpc>
                <a:spcPct val="2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elvetica Neue Light"/>
              <a:buChar char="●"/>
            </a:pPr>
            <a:r>
              <a:rPr i="0" lang="en" sz="1800" u="none" cap="none" strike="noStrike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The cardiac tissue of all mice at embryonic stage E9.5</a:t>
            </a:r>
            <a:endParaRPr sz="11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42900" lvl="0" marL="45720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elvetica Neue Light"/>
              <a:buChar char="●"/>
            </a:pPr>
            <a:r>
              <a:rPr lang="en" sz="18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Male BMI</a:t>
            </a:r>
            <a:r>
              <a:rPr i="0" lang="en" sz="1800" u="none" cap="none" strike="noStrike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i="0" sz="1800" u="none" cap="none" strike="noStrike">
              <a:solidFill>
                <a:schemeClr val="dk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indent="-342900" lvl="0" marL="45720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elvetica Neue Light"/>
              <a:buChar char="●"/>
            </a:pPr>
            <a:r>
              <a:rPr lang="en" sz="18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AD mice</a:t>
            </a:r>
            <a:endParaRPr sz="1800">
              <a:solidFill>
                <a:schemeClr val="dk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indent="0" lvl="1" marL="342900" marR="0" rtl="0" algn="l">
              <a:lnSpc>
                <a:spcPct val="2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elvetica Neue Light"/>
              <a:buNone/>
            </a:pPr>
            <a:r>
              <a:t/>
            </a:r>
            <a:endParaRPr sz="1800">
              <a:solidFill>
                <a:schemeClr val="dk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220" name="Google Shape;220;p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77863" y="3112755"/>
            <a:ext cx="2143125" cy="1707356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41"/>
          <p:cNvSpPr/>
          <p:nvPr/>
        </p:nvSpPr>
        <p:spPr>
          <a:xfrm>
            <a:off x="336688" y="3502409"/>
            <a:ext cx="6141300" cy="6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rgbClr val="002A4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Data is expensive</a:t>
            </a:r>
            <a:endParaRPr b="1" sz="10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002A4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Studying of the sample  -&gt; Conclusion on the population</a:t>
            </a:r>
            <a:endParaRPr sz="1700">
              <a:solidFill>
                <a:srgbClr val="002A40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222" name="Google Shape;222;p41"/>
          <p:cNvSpPr/>
          <p:nvPr/>
        </p:nvSpPr>
        <p:spPr>
          <a:xfrm>
            <a:off x="95437" y="70409"/>
            <a:ext cx="7545600" cy="5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5. From the population to a sample</a:t>
            </a:r>
            <a:endParaRPr sz="3300">
              <a:solidFill>
                <a:srgbClr val="14A1D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23" name="Google Shape;223;p41"/>
          <p:cNvSpPr txBox="1"/>
          <p:nvPr/>
        </p:nvSpPr>
        <p:spPr>
          <a:xfrm>
            <a:off x="289925" y="4125650"/>
            <a:ext cx="62943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Experimental units are the smallest entities that can be independently assigned to a treatment (e.g., animal, litter, cage, well).</a:t>
            </a:r>
            <a:endParaRPr sz="1600">
              <a:solidFill>
                <a:schemeClr val="dk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42"/>
          <p:cNvSpPr txBox="1"/>
          <p:nvPr/>
        </p:nvSpPr>
        <p:spPr>
          <a:xfrm>
            <a:off x="229504" y="808179"/>
            <a:ext cx="8914500" cy="20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As always, it depends…  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indent="-215900" lvl="0" marL="215900" marR="0" rtl="0" algn="l"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ts val="1800"/>
              <a:buFont typeface="Courier New"/>
              <a:buChar char="o"/>
            </a:pPr>
            <a:r>
              <a:rPr lang="en" sz="18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on what we want to do (differential gene expression, variant detection, GWAS, …) </a:t>
            </a:r>
            <a:endParaRPr sz="1100"/>
          </a:p>
          <a:p>
            <a:pPr indent="-101600" lvl="0" marL="215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ourier New"/>
              <a:buNone/>
            </a:pPr>
            <a:r>
              <a:t/>
            </a:r>
            <a:endParaRPr sz="1800">
              <a:solidFill>
                <a:schemeClr val="dk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indent="-215900" lvl="0" marL="215900" marR="0" rtl="0" algn="l"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ts val="1800"/>
              <a:buFont typeface="Courier New"/>
              <a:buChar char="o"/>
            </a:pPr>
            <a:r>
              <a:rPr lang="en" sz="18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on the variability between samples (cell lines, inbred animals, patients, …) </a:t>
            </a:r>
            <a:endParaRPr sz="1100"/>
          </a:p>
          <a:p>
            <a:pPr indent="-101600" lvl="0" marL="215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ourier New"/>
              <a:buNone/>
            </a:pPr>
            <a:r>
              <a:t/>
            </a:r>
            <a:endParaRPr sz="1800">
              <a:solidFill>
                <a:schemeClr val="dk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indent="-215900" lvl="0" marL="215900" marR="0" rtl="0" algn="l"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ts val="1800"/>
              <a:buFont typeface="Courier New"/>
              <a:buChar char="o"/>
            </a:pPr>
            <a:r>
              <a:rPr lang="en" sz="18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on the magnitude of the expected effect</a:t>
            </a:r>
            <a:endParaRPr sz="1100"/>
          </a:p>
        </p:txBody>
      </p:sp>
      <p:sp>
        <p:nvSpPr>
          <p:cNvPr id="229" name="Google Shape;229;p42"/>
          <p:cNvSpPr txBox="1"/>
          <p:nvPr/>
        </p:nvSpPr>
        <p:spPr>
          <a:xfrm>
            <a:off x="95401" y="130259"/>
            <a:ext cx="7832558" cy="65127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A1D4"/>
              </a:buClr>
              <a:buSzPts val="3000"/>
              <a:buFont typeface="Poppins"/>
              <a:buNone/>
            </a:pPr>
            <a:r>
              <a:rPr i="0" lang="en" sz="30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Sample size - larger </a:t>
            </a:r>
            <a:r>
              <a:rPr lang="en" sz="30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always</a:t>
            </a:r>
            <a:r>
              <a:rPr i="0" lang="en" sz="30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better?</a:t>
            </a:r>
            <a:endParaRPr sz="11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30" name="Google Shape;230;p42"/>
          <p:cNvSpPr txBox="1"/>
          <p:nvPr/>
        </p:nvSpPr>
        <p:spPr>
          <a:xfrm>
            <a:off x="126450" y="3696500"/>
            <a:ext cx="8891100" cy="11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-279400" lvl="0" marL="2540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 Light"/>
              <a:buAutoNum type="arabicParenR"/>
            </a:pPr>
            <a:r>
              <a:rPr lang="en" sz="18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Set a sample size in advance and estimate the power of the experiment to detect differences of various sizes</a:t>
            </a:r>
            <a:endParaRPr sz="15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79400" lvl="0" marL="2540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 Light"/>
              <a:buAutoNum type="arabicParenR"/>
            </a:pPr>
            <a:r>
              <a:rPr lang="en" sz="18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Pilot experiments to guide sample size estimation </a:t>
            </a:r>
            <a:endParaRPr sz="1800">
              <a:solidFill>
                <a:schemeClr val="dk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231" name="Google Shape;231;p42"/>
          <p:cNvSpPr txBox="1"/>
          <p:nvPr/>
        </p:nvSpPr>
        <p:spPr>
          <a:xfrm>
            <a:off x="126450" y="2949688"/>
            <a:ext cx="3000000" cy="6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9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Tips</a:t>
            </a:r>
            <a:endParaRPr sz="2500">
              <a:solidFill>
                <a:srgbClr val="14A1D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43"/>
          <p:cNvSpPr/>
          <p:nvPr/>
        </p:nvSpPr>
        <p:spPr>
          <a:xfrm>
            <a:off x="128779" y="860402"/>
            <a:ext cx="88863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scRNA-seq experiment – gene expression differences between WT and mutated mice</a:t>
            </a:r>
            <a:endParaRPr sz="1100"/>
          </a:p>
        </p:txBody>
      </p:sp>
      <p:grpSp>
        <p:nvGrpSpPr>
          <p:cNvPr id="238" name="Google Shape;238;p43"/>
          <p:cNvGrpSpPr/>
          <p:nvPr/>
        </p:nvGrpSpPr>
        <p:grpSpPr>
          <a:xfrm>
            <a:off x="1496218" y="1247415"/>
            <a:ext cx="5884361" cy="2505780"/>
            <a:chOff x="1926772" y="1829706"/>
            <a:chExt cx="8202343" cy="3613237"/>
          </a:xfrm>
        </p:grpSpPr>
        <p:grpSp>
          <p:nvGrpSpPr>
            <p:cNvPr id="239" name="Google Shape;239;p43"/>
            <p:cNvGrpSpPr/>
            <p:nvPr/>
          </p:nvGrpSpPr>
          <p:grpSpPr>
            <a:xfrm>
              <a:off x="1926772" y="1829706"/>
              <a:ext cx="8202303" cy="3613237"/>
              <a:chOff x="1975757" y="1062263"/>
              <a:chExt cx="8202303" cy="3613237"/>
            </a:xfrm>
          </p:grpSpPr>
          <p:sp>
            <p:nvSpPr>
              <p:cNvPr id="240" name="Google Shape;240;p43"/>
              <p:cNvSpPr/>
              <p:nvPr/>
            </p:nvSpPr>
            <p:spPr>
              <a:xfrm>
                <a:off x="1975757" y="3020786"/>
                <a:ext cx="718500" cy="4083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241" name="Google Shape;241;p43"/>
              <p:cNvPicPr preferRelativeResize="0"/>
              <p:nvPr/>
            </p:nvPicPr>
            <p:blipFill rotWithShape="1">
              <a:blip r:embed="rId3">
                <a:alphaModFix/>
              </a:blip>
              <a:srcRect b="47423" l="0" r="0" t="0"/>
              <a:stretch/>
            </p:blipFill>
            <p:spPr>
              <a:xfrm>
                <a:off x="1975757" y="1062263"/>
                <a:ext cx="7600162" cy="2823936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42" name="Google Shape;242;p43"/>
              <p:cNvSpPr/>
              <p:nvPr/>
            </p:nvSpPr>
            <p:spPr>
              <a:xfrm>
                <a:off x="4343400" y="3429000"/>
                <a:ext cx="3951600" cy="2940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3" name="Google Shape;243;p43"/>
              <p:cNvSpPr/>
              <p:nvPr/>
            </p:nvSpPr>
            <p:spPr>
              <a:xfrm>
                <a:off x="4343400" y="4381500"/>
                <a:ext cx="4572000" cy="2940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4" name="Google Shape;244;p43"/>
              <p:cNvSpPr/>
              <p:nvPr/>
            </p:nvSpPr>
            <p:spPr>
              <a:xfrm>
                <a:off x="5965460" y="3049361"/>
                <a:ext cx="4212600" cy="3510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200">
                    <a:solidFill>
                      <a:schemeClr val="dk1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Population of animal from a given genotype</a:t>
                </a:r>
                <a:endParaRPr sz="1100"/>
              </a:p>
            </p:txBody>
          </p:sp>
          <p:sp>
            <p:nvSpPr>
              <p:cNvPr id="245" name="Google Shape;245;p43"/>
              <p:cNvSpPr/>
              <p:nvPr/>
            </p:nvSpPr>
            <p:spPr>
              <a:xfrm>
                <a:off x="2367642" y="3886200"/>
                <a:ext cx="7347900" cy="7893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46" name="Google Shape;246;p43"/>
            <p:cNvSpPr/>
            <p:nvPr/>
          </p:nvSpPr>
          <p:spPr>
            <a:xfrm>
              <a:off x="4294415" y="3346675"/>
              <a:ext cx="5834700" cy="3510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rgbClr val="14A1D4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Sampling</a:t>
              </a:r>
              <a:endParaRPr sz="1100"/>
            </a:p>
          </p:txBody>
        </p:sp>
      </p:grpSp>
      <p:sp>
        <p:nvSpPr>
          <p:cNvPr id="247" name="Google Shape;247;p43"/>
          <p:cNvSpPr txBox="1"/>
          <p:nvPr/>
        </p:nvSpPr>
        <p:spPr>
          <a:xfrm>
            <a:off x="114433" y="189515"/>
            <a:ext cx="4653600" cy="5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Replicates</a:t>
            </a:r>
            <a:endParaRPr sz="11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48" name="Google Shape;248;p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28376" y="3211426"/>
            <a:ext cx="2843625" cy="1932074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p43"/>
          <p:cNvSpPr txBox="1"/>
          <p:nvPr/>
        </p:nvSpPr>
        <p:spPr>
          <a:xfrm>
            <a:off x="4768025" y="3639475"/>
            <a:ext cx="1793100" cy="12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Within same genotype, </a:t>
            </a:r>
            <a:endParaRPr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two distinct animals -&gt; biological variability </a:t>
            </a:r>
            <a:endParaRPr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44"/>
          <p:cNvSpPr/>
          <p:nvPr/>
        </p:nvSpPr>
        <p:spPr>
          <a:xfrm>
            <a:off x="1971450" y="729050"/>
            <a:ext cx="7172700" cy="3002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266700" lvl="0" marL="2540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ts val="1800"/>
              <a:buFont typeface="Courier New"/>
              <a:buChar char="o"/>
            </a:pPr>
            <a:r>
              <a:rPr lang="en" sz="1800" u="sng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Biological replicates are biologically distinct samples </a:t>
            </a:r>
            <a:r>
              <a:rPr lang="en" sz="18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(for ex. same condition) showing biological variation.</a:t>
            </a:r>
            <a:endParaRPr/>
          </a:p>
          <a:p>
            <a:pPr indent="-266700" lvl="0" marL="2540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ts val="1800"/>
              <a:buFont typeface="Courier New"/>
              <a:buChar char="o"/>
            </a:pPr>
            <a:r>
              <a:rPr lang="en" sz="18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#</a:t>
            </a:r>
            <a:r>
              <a:rPr lang="en" sz="18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of replicates that give a high probability of detecting an effect of practical importance.</a:t>
            </a:r>
            <a:endParaRPr/>
          </a:p>
          <a:p>
            <a:pPr indent="-266700" lvl="0" marL="2540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ts val="1800"/>
              <a:buFont typeface="Courier New"/>
              <a:buChar char="o"/>
            </a:pPr>
            <a:r>
              <a:rPr lang="en" sz="18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At minimum you should have </a:t>
            </a:r>
            <a:r>
              <a:rPr lang="en" sz="1800" u="sng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three biological replicates for treatment</a:t>
            </a:r>
            <a:r>
              <a:rPr lang="en" sz="18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.</a:t>
            </a:r>
            <a:endParaRPr sz="1800">
              <a:solidFill>
                <a:srgbClr val="000000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indent="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indent="-266700" lvl="0" marL="2540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ts val="1800"/>
              <a:buFont typeface="Courier New"/>
              <a:buChar char="o"/>
            </a:pPr>
            <a:r>
              <a:rPr lang="en" sz="1800" u="sng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Technical replicates are same sample</a:t>
            </a:r>
            <a:r>
              <a:rPr lang="en" sz="18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repeated measurements (reproducibility?)</a:t>
            </a:r>
            <a:endParaRPr/>
          </a:p>
          <a:p>
            <a:pPr indent="-266700" lvl="0" marL="2540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ts val="1800"/>
              <a:buFont typeface="Courier New"/>
              <a:buChar char="o"/>
            </a:pPr>
            <a:r>
              <a:rPr lang="en" sz="18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Technical replication is essential when part of the experimental objective is to measure the measurement error.</a:t>
            </a:r>
            <a:endParaRPr sz="1800">
              <a:solidFill>
                <a:schemeClr val="dk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descr="Diagram&#10;&#10;Description automatically generated" id="256" name="Google Shape;256;p44"/>
          <p:cNvPicPr preferRelativeResize="0"/>
          <p:nvPr/>
        </p:nvPicPr>
        <p:blipFill rotWithShape="1">
          <a:blip r:embed="rId3">
            <a:alphaModFix/>
          </a:blip>
          <a:srcRect b="10295" l="0" r="57281" t="7338"/>
          <a:stretch/>
        </p:blipFill>
        <p:spPr>
          <a:xfrm>
            <a:off x="479206" y="3323725"/>
            <a:ext cx="1492250" cy="13591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agram&#10;&#10;Description automatically generated" id="257" name="Google Shape;257;p44"/>
          <p:cNvPicPr preferRelativeResize="0"/>
          <p:nvPr/>
        </p:nvPicPr>
        <p:blipFill rotWithShape="1">
          <a:blip r:embed="rId3">
            <a:alphaModFix/>
          </a:blip>
          <a:srcRect b="10295" l="43782" r="0" t="7338"/>
          <a:stretch/>
        </p:blipFill>
        <p:spPr>
          <a:xfrm>
            <a:off x="66924" y="805238"/>
            <a:ext cx="1963750" cy="1359125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44"/>
          <p:cNvSpPr txBox="1"/>
          <p:nvPr/>
        </p:nvSpPr>
        <p:spPr>
          <a:xfrm>
            <a:off x="0" y="0"/>
            <a:ext cx="84546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14A1D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Biological vs technical replicates </a:t>
            </a:r>
            <a:endParaRPr sz="3000">
              <a:solidFill>
                <a:srgbClr val="14A1D4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45"/>
          <p:cNvSpPr txBox="1"/>
          <p:nvPr/>
        </p:nvSpPr>
        <p:spPr>
          <a:xfrm>
            <a:off x="5765838" y="1592561"/>
            <a:ext cx="25839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Outcome, dependent variable</a:t>
            </a:r>
            <a:endParaRPr sz="1100"/>
          </a:p>
        </p:txBody>
      </p:sp>
      <p:sp>
        <p:nvSpPr>
          <p:cNvPr id="264" name="Google Shape;264;p45"/>
          <p:cNvSpPr txBox="1"/>
          <p:nvPr/>
        </p:nvSpPr>
        <p:spPr>
          <a:xfrm>
            <a:off x="555106" y="1557668"/>
            <a:ext cx="25839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Independent variable</a:t>
            </a:r>
            <a:endParaRPr sz="1100"/>
          </a:p>
        </p:txBody>
      </p:sp>
      <p:pic>
        <p:nvPicPr>
          <p:cNvPr id="265" name="Google Shape;265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22563" y="601566"/>
            <a:ext cx="3343275" cy="1371600"/>
          </a:xfrm>
          <a:prstGeom prst="rect">
            <a:avLst/>
          </a:prstGeom>
          <a:noFill/>
          <a:ln>
            <a:noFill/>
          </a:ln>
        </p:spPr>
      </p:pic>
      <p:sp>
        <p:nvSpPr>
          <p:cNvPr id="266" name="Google Shape;266;p45"/>
          <p:cNvSpPr txBox="1"/>
          <p:nvPr/>
        </p:nvSpPr>
        <p:spPr>
          <a:xfrm>
            <a:off x="134250" y="2868114"/>
            <a:ext cx="8875500" cy="1942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 Light"/>
              <a:buNone/>
            </a:pPr>
            <a:r>
              <a:rPr b="1" lang="en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Biological factors that could affect the </a:t>
            </a:r>
            <a:r>
              <a:rPr b="1" lang="en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response </a:t>
            </a:r>
            <a:r>
              <a:rPr b="1" lang="en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(</a:t>
            </a:r>
            <a:r>
              <a:rPr b="1" lang="en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e.g. disease)</a:t>
            </a:r>
            <a:endParaRPr b="1" sz="1100"/>
          </a:p>
          <a:p>
            <a:pPr indent="0" lvl="0" marL="0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 Light"/>
              <a:buNone/>
            </a:pPr>
            <a:r>
              <a:rPr lang="en" sz="12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	-</a:t>
            </a:r>
            <a:r>
              <a:rPr lang="en" sz="12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smoking</a:t>
            </a:r>
            <a:r>
              <a:rPr lang="en" sz="900"/>
              <a:t>, </a:t>
            </a:r>
            <a:r>
              <a:rPr lang="en" sz="12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ethnicity</a:t>
            </a:r>
            <a:r>
              <a:rPr lang="en" sz="900"/>
              <a:t>, </a:t>
            </a:r>
            <a:r>
              <a:rPr lang="en" sz="12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gender</a:t>
            </a:r>
            <a:endParaRPr sz="900"/>
          </a:p>
          <a:p>
            <a:pPr indent="0" lvl="0" marL="0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 Light"/>
              <a:buNone/>
            </a:pPr>
            <a:r>
              <a:rPr b="1" lang="en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Non-biological or technical factors that could affect the response.</a:t>
            </a:r>
            <a:endParaRPr b="1" sz="1100"/>
          </a:p>
          <a:p>
            <a:pPr indent="0" lvl="0" marL="0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 Light"/>
              <a:buNone/>
            </a:pPr>
            <a:r>
              <a:rPr lang="en" sz="12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	-time/day/month of experiment/batch</a:t>
            </a:r>
            <a:endParaRPr sz="900"/>
          </a:p>
          <a:p>
            <a:pPr indent="0" lvl="0" marL="0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 Light"/>
              <a:buNone/>
            </a:pPr>
            <a:r>
              <a:rPr lang="en" sz="12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	-reagents used, reagents batch used</a:t>
            </a:r>
            <a:endParaRPr sz="900"/>
          </a:p>
          <a:p>
            <a:pPr indent="0" lvl="0" marL="0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 Light"/>
              <a:buNone/>
            </a:pPr>
            <a:r>
              <a:rPr lang="en" sz="12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	-technician</a:t>
            </a:r>
            <a:endParaRPr sz="900"/>
          </a:p>
        </p:txBody>
      </p:sp>
      <p:sp>
        <p:nvSpPr>
          <p:cNvPr id="267" name="Google Shape;267;p45"/>
          <p:cNvSpPr txBox="1"/>
          <p:nvPr/>
        </p:nvSpPr>
        <p:spPr>
          <a:xfrm>
            <a:off x="114300" y="102596"/>
            <a:ext cx="8915400" cy="6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A1D4"/>
              </a:buClr>
              <a:buSzPts val="3000"/>
              <a:buFont typeface="Poppins"/>
              <a:buNone/>
            </a:pPr>
            <a:r>
              <a:rPr i="0" lang="en" sz="30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6. Confounding variables</a:t>
            </a:r>
            <a:endParaRPr sz="11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68" name="Google Shape;268;p45"/>
          <p:cNvSpPr txBox="1"/>
          <p:nvPr/>
        </p:nvSpPr>
        <p:spPr>
          <a:xfrm>
            <a:off x="185707" y="4509903"/>
            <a:ext cx="8772600" cy="633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SzPts val="1100"/>
              <a:buNone/>
            </a:pPr>
            <a:r>
              <a:rPr lang="en" sz="15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Design the experiment to eliminate (as much as possible) the risk of confounding variables!!</a:t>
            </a:r>
            <a:endParaRPr b="1" sz="15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69" name="Google Shape;269;p45"/>
          <p:cNvSpPr txBox="1"/>
          <p:nvPr/>
        </p:nvSpPr>
        <p:spPr>
          <a:xfrm>
            <a:off x="0" y="2097388"/>
            <a:ext cx="91440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A variable that is not included in an experiment, yet affects the relationship between the two variables in an experiment - </a:t>
            </a:r>
            <a:r>
              <a:rPr b="1" lang="en" sz="15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unremoved unwanted variation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46"/>
          <p:cNvSpPr txBox="1"/>
          <p:nvPr/>
        </p:nvSpPr>
        <p:spPr>
          <a:xfrm>
            <a:off x="137160" y="188017"/>
            <a:ext cx="9006840" cy="65127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A1D4"/>
              </a:buClr>
              <a:buSzPts val="2400"/>
              <a:buFont typeface="Arial"/>
              <a:buNone/>
            </a:pPr>
            <a:r>
              <a:rPr i="0" lang="en" sz="24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Knowing how to deal with the challenges of experimental design is central to achieving </a:t>
            </a:r>
            <a:r>
              <a:rPr i="0" lang="en" sz="2400" u="sng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reproducible experiments</a:t>
            </a:r>
            <a:r>
              <a:rPr i="0" lang="en" sz="24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i="0" sz="2400">
              <a:solidFill>
                <a:srgbClr val="14A1D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75" name="Google Shape;275;p46"/>
          <p:cNvSpPr txBox="1"/>
          <p:nvPr/>
        </p:nvSpPr>
        <p:spPr>
          <a:xfrm>
            <a:off x="367211" y="1274866"/>
            <a:ext cx="8229600" cy="304204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336550" lvl="0" marL="342900" marR="0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92D050"/>
              </a:buClr>
              <a:buSzPts val="2100"/>
              <a:buFont typeface="Noto Sans Symbols"/>
              <a:buChar char="✔"/>
            </a:pPr>
            <a:r>
              <a:rPr lang="en" sz="21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Identify the response and variables of interest </a:t>
            </a:r>
            <a:endParaRPr sz="1100"/>
          </a:p>
          <a:p>
            <a:pPr indent="-336550" lvl="0" marL="342900" marR="0" rtl="0" algn="l">
              <a:lnSpc>
                <a:spcPct val="170000"/>
              </a:lnSpc>
              <a:spcBef>
                <a:spcPts val="800"/>
              </a:spcBef>
              <a:spcAft>
                <a:spcPts val="0"/>
              </a:spcAft>
              <a:buClr>
                <a:srgbClr val="92D050"/>
              </a:buClr>
              <a:buSzPts val="2100"/>
              <a:buFont typeface="Noto Sans Symbols"/>
              <a:buChar char="✔"/>
            </a:pPr>
            <a:r>
              <a:rPr lang="en" sz="21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Identify target population that you want to base your claims on</a:t>
            </a:r>
            <a:endParaRPr sz="1100"/>
          </a:p>
          <a:p>
            <a:pPr indent="-336550" lvl="0" marL="342900" marR="0" rtl="0" algn="l">
              <a:lnSpc>
                <a:spcPct val="170000"/>
              </a:lnSpc>
              <a:spcBef>
                <a:spcPts val="800"/>
              </a:spcBef>
              <a:spcAft>
                <a:spcPts val="0"/>
              </a:spcAft>
              <a:buClr>
                <a:srgbClr val="92D050"/>
              </a:buClr>
              <a:buSzPts val="2100"/>
              <a:buFont typeface="Noto Sans Symbols"/>
              <a:buChar char="✔"/>
            </a:pPr>
            <a:r>
              <a:rPr lang="en" sz="21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Identify factors that affect the response of interest</a:t>
            </a:r>
            <a:endParaRPr sz="1100"/>
          </a:p>
          <a:p>
            <a:pPr indent="-336550" lvl="0" marL="342900" marR="0" rtl="0" algn="l">
              <a:lnSpc>
                <a:spcPct val="170000"/>
              </a:lnSpc>
              <a:spcBef>
                <a:spcPts val="800"/>
              </a:spcBef>
              <a:spcAft>
                <a:spcPts val="0"/>
              </a:spcAft>
              <a:buClr>
                <a:srgbClr val="92D050"/>
              </a:buClr>
              <a:buSzPts val="2100"/>
              <a:buFont typeface="Noto Sans Symbols"/>
              <a:buChar char="✔"/>
            </a:pPr>
            <a:r>
              <a:rPr lang="en" sz="21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Choose samples from target population</a:t>
            </a:r>
            <a:endParaRPr sz="1100"/>
          </a:p>
        </p:txBody>
      </p:sp>
      <p:sp>
        <p:nvSpPr>
          <p:cNvPr id="276" name="Google Shape;276;p46"/>
          <p:cNvSpPr txBox="1"/>
          <p:nvPr/>
        </p:nvSpPr>
        <p:spPr>
          <a:xfrm>
            <a:off x="134178" y="4285222"/>
            <a:ext cx="8597100" cy="6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4A1D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When well-designed, experiments minimize any bias to make stronger inferences about the differences we see in the experiment. </a:t>
            </a:r>
            <a:endParaRPr sz="1800">
              <a:solidFill>
                <a:srgbClr val="14A1D4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47"/>
          <p:cNvSpPr txBox="1"/>
          <p:nvPr/>
        </p:nvSpPr>
        <p:spPr>
          <a:xfrm>
            <a:off x="156000" y="3882370"/>
            <a:ext cx="8988000" cy="95330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rgbClr val="CD28A3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Please take the survey:</a:t>
            </a:r>
            <a:endParaRPr b="1" sz="2600">
              <a:solidFill>
                <a:srgbClr val="CD28A3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3000" u="sng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https://www.surveymonkey.com/r/F75J6VZ</a:t>
            </a:r>
            <a:endParaRPr sz="3000">
              <a:solidFill>
                <a:srgbClr val="CD28A3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iagram&#10;&#10;Description automatically generated with low confidence" id="117" name="Google Shape;117;p30"/>
          <p:cNvPicPr preferRelativeResize="0"/>
          <p:nvPr/>
        </p:nvPicPr>
        <p:blipFill rotWithShape="1">
          <a:blip r:embed="rId3">
            <a:alphaModFix/>
          </a:blip>
          <a:srcRect b="11339" l="12002" r="0" t="0"/>
          <a:stretch/>
        </p:blipFill>
        <p:spPr>
          <a:xfrm>
            <a:off x="75825" y="1100423"/>
            <a:ext cx="2781901" cy="2842501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30"/>
          <p:cNvSpPr txBox="1"/>
          <p:nvPr/>
        </p:nvSpPr>
        <p:spPr>
          <a:xfrm>
            <a:off x="3019025" y="1396950"/>
            <a:ext cx="5258700" cy="11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-222250" lvl="0" marL="215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Helvetica Neue Light"/>
              <a:buChar char="o"/>
            </a:pPr>
            <a:r>
              <a:rPr lang="en" sz="1700" u="sng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Empirical</a:t>
            </a:r>
            <a:r>
              <a:rPr lang="en" sz="17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data are noisy</a:t>
            </a:r>
            <a:endParaRPr sz="1100"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indent="-222250" lvl="0" marL="215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Helvetica Neue Light"/>
              <a:buChar char="o"/>
            </a:pPr>
            <a:r>
              <a:rPr lang="en" sz="1700" u="sng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Resources</a:t>
            </a:r>
            <a:r>
              <a:rPr lang="en" sz="17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are </a:t>
            </a:r>
            <a:r>
              <a:rPr lang="en" sz="1700" u="sng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limited</a:t>
            </a:r>
            <a:endParaRPr sz="1100"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indent="-222250" lvl="0" marL="215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Helvetica Neue Light"/>
              <a:buChar char="o"/>
            </a:pPr>
            <a:r>
              <a:rPr lang="en" sz="1700" u="sng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Generalize our scientific claims as much as possible</a:t>
            </a:r>
            <a:endParaRPr sz="11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19" name="Google Shape;119;p30"/>
          <p:cNvSpPr txBox="1"/>
          <p:nvPr/>
        </p:nvSpPr>
        <p:spPr>
          <a:xfrm>
            <a:off x="163480" y="138325"/>
            <a:ext cx="8548200" cy="10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Data collection is fundamental to make general claims</a:t>
            </a:r>
            <a:endParaRPr sz="32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0" name="Google Shape;120;p30"/>
          <p:cNvSpPr txBox="1"/>
          <p:nvPr/>
        </p:nvSpPr>
        <p:spPr>
          <a:xfrm>
            <a:off x="163475" y="4081500"/>
            <a:ext cx="8910300" cy="12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300"/>
              <a:buFont typeface="Helvetica Neue"/>
              <a:buNone/>
            </a:pPr>
            <a:r>
              <a:rPr b="1" lang="en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Experimental design refers to…</a:t>
            </a:r>
            <a:endParaRPr b="1" sz="18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organization of an experiment, to ensure that the </a:t>
            </a:r>
            <a:r>
              <a:rPr b="1" lang="en" sz="1800" u="sng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right type of data</a:t>
            </a:r>
            <a:r>
              <a:rPr lang="en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, and </a:t>
            </a:r>
            <a:r>
              <a:rPr b="1" lang="en" sz="1800" u="sng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enough of it</a:t>
            </a:r>
            <a:r>
              <a:rPr lang="en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, is available to answer the questions of interest as clearly and efficiently as possible.</a:t>
            </a:r>
            <a:endParaRPr sz="18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48"/>
          <p:cNvSpPr txBox="1"/>
          <p:nvPr/>
        </p:nvSpPr>
        <p:spPr>
          <a:xfrm>
            <a:off x="121600" y="1546100"/>
            <a:ext cx="8779200" cy="10257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Poppins"/>
              <a:buNone/>
            </a:pPr>
            <a:r>
              <a:rPr i="0" lang="en" sz="4000" u="none" cap="none" strike="noStrike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Introduction to statistics, experimental design and hypothesis testing</a:t>
            </a:r>
            <a:endParaRPr i="0" sz="4000" u="none" cap="none" strike="noStrike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Poppins"/>
              <a:buNone/>
            </a:pPr>
            <a:r>
              <a:t/>
            </a:r>
            <a:endParaRPr sz="2500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Poppins"/>
              <a:buNone/>
            </a:pPr>
            <a:r>
              <a:t/>
            </a:r>
            <a:endParaRPr sz="2500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Poppins"/>
              <a:buNone/>
            </a:pPr>
            <a:r>
              <a:t/>
            </a:r>
            <a:endParaRPr sz="2500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288" name="Google Shape;288;p48"/>
          <p:cNvSpPr txBox="1"/>
          <p:nvPr/>
        </p:nvSpPr>
        <p:spPr>
          <a:xfrm>
            <a:off x="1143000" y="2913659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Helvetica Neue Light"/>
              <a:buNone/>
            </a:pPr>
            <a:r>
              <a:rPr b="0" i="0" lang="en" sz="1800" u="none" cap="none" strike="noStrike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Michela Traglia and Reuben Thomas</a:t>
            </a:r>
            <a:endParaRPr sz="11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Helvetica Neue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Helvetica Neue Light"/>
              <a:buNone/>
            </a:pPr>
            <a:r>
              <a:rPr b="0" i="0" lang="en" sz="1800" u="none" cap="none" strike="noStrike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Bioinformatics Core, GIDB</a:t>
            </a:r>
            <a:endParaRPr sz="11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Helvetica Neue Light"/>
              <a:buNone/>
            </a:pPr>
            <a:r>
              <a:rPr b="0" i="0" lang="en" sz="1800" u="none" cap="none" strike="noStrike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Gladstone Institutes</a:t>
            </a:r>
            <a:endParaRPr sz="11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Helvetica Neue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Helvetica Neue Light"/>
              <a:buNone/>
            </a:pPr>
            <a:r>
              <a:rPr lang="en" sz="1800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September</a:t>
            </a:r>
            <a:r>
              <a:rPr b="0" i="0" lang="en" sz="1800" u="none" cap="none" strike="noStrike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r>
              <a:rPr lang="en" sz="1800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12</a:t>
            </a:r>
            <a:r>
              <a:rPr b="0" i="0" lang="en" sz="1800" u="none" cap="none" strike="noStrike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th, 202</a:t>
            </a:r>
            <a:r>
              <a:rPr lang="en" sz="1800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4</a:t>
            </a:r>
            <a:endParaRPr sz="11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Helvetica Neue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289" name="Google Shape;289;p48"/>
          <p:cNvSpPr txBox="1"/>
          <p:nvPr>
            <p:ph idx="1" type="body"/>
          </p:nvPr>
        </p:nvSpPr>
        <p:spPr>
          <a:xfrm>
            <a:off x="481075" y="2142494"/>
            <a:ext cx="7886700" cy="42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800"/>
              </a:spcBef>
              <a:spcAft>
                <a:spcPts val="0"/>
              </a:spcAft>
              <a:buNone/>
            </a:pPr>
            <a:r>
              <a:rPr lang="en" sz="3100"/>
              <a:t>Session II</a:t>
            </a:r>
            <a:endParaRPr sz="31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49"/>
          <p:cNvSpPr/>
          <p:nvPr/>
        </p:nvSpPr>
        <p:spPr>
          <a:xfrm>
            <a:off x="177913" y="112081"/>
            <a:ext cx="6553800" cy="5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Experimental design principles</a:t>
            </a:r>
            <a:endParaRPr sz="3300">
              <a:solidFill>
                <a:srgbClr val="14A1D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95" name="Google Shape;295;p49"/>
          <p:cNvSpPr/>
          <p:nvPr/>
        </p:nvSpPr>
        <p:spPr>
          <a:xfrm>
            <a:off x="301975" y="689275"/>
            <a:ext cx="5281200" cy="580800"/>
          </a:xfrm>
          <a:prstGeom prst="roundRect">
            <a:avLst>
              <a:gd fmla="val 16667" name="adj"/>
            </a:avLst>
          </a:prstGeom>
          <a:solidFill>
            <a:srgbClr val="D0E0E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Define the research questions</a:t>
            </a:r>
            <a:endParaRPr sz="9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96" name="Google Shape;296;p49"/>
          <p:cNvSpPr/>
          <p:nvPr/>
        </p:nvSpPr>
        <p:spPr>
          <a:xfrm>
            <a:off x="301975" y="1417625"/>
            <a:ext cx="5281200" cy="580800"/>
          </a:xfrm>
          <a:prstGeom prst="roundRect">
            <a:avLst>
              <a:gd fmla="val 16667" name="adj"/>
            </a:avLst>
          </a:prstGeom>
          <a:solidFill>
            <a:srgbClr val="D0E0E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What system</a:t>
            </a:r>
            <a:endParaRPr sz="9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97" name="Google Shape;297;p49"/>
          <p:cNvSpPr/>
          <p:nvPr/>
        </p:nvSpPr>
        <p:spPr>
          <a:xfrm>
            <a:off x="301975" y="2103900"/>
            <a:ext cx="5281200" cy="580800"/>
          </a:xfrm>
          <a:prstGeom prst="roundRect">
            <a:avLst>
              <a:gd fmla="val 16667" name="adj"/>
            </a:avLst>
          </a:prstGeom>
          <a:solidFill>
            <a:srgbClr val="D0E0E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Hypotheses</a:t>
            </a:r>
            <a:endParaRPr sz="9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98" name="Google Shape;298;p49"/>
          <p:cNvSpPr/>
          <p:nvPr/>
        </p:nvSpPr>
        <p:spPr>
          <a:xfrm>
            <a:off x="301975" y="2790175"/>
            <a:ext cx="5281200" cy="580800"/>
          </a:xfrm>
          <a:prstGeom prst="roundRect">
            <a:avLst>
              <a:gd fmla="val 16667" name="adj"/>
            </a:avLst>
          </a:prstGeom>
          <a:solidFill>
            <a:srgbClr val="D0E0E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Define the variables</a:t>
            </a:r>
            <a:endParaRPr sz="9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99" name="Google Shape;299;p49"/>
          <p:cNvSpPr/>
          <p:nvPr/>
        </p:nvSpPr>
        <p:spPr>
          <a:xfrm>
            <a:off x="301975" y="3510575"/>
            <a:ext cx="5281200" cy="580800"/>
          </a:xfrm>
          <a:prstGeom prst="roundRect">
            <a:avLst>
              <a:gd fmla="val 16667" name="adj"/>
            </a:avLst>
          </a:prstGeom>
          <a:solidFill>
            <a:srgbClr val="D0E0E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Collect the samples</a:t>
            </a:r>
            <a:endParaRPr sz="9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00" name="Google Shape;300;p49"/>
          <p:cNvSpPr/>
          <p:nvPr/>
        </p:nvSpPr>
        <p:spPr>
          <a:xfrm>
            <a:off x="301975" y="4194625"/>
            <a:ext cx="5281200" cy="580800"/>
          </a:xfrm>
          <a:prstGeom prst="roundRect">
            <a:avLst>
              <a:gd fmla="val 16667" name="adj"/>
            </a:avLst>
          </a:prstGeom>
          <a:solidFill>
            <a:srgbClr val="D0E0E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Define the confounding variables </a:t>
            </a:r>
            <a:endParaRPr sz="9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50"/>
          <p:cNvSpPr/>
          <p:nvPr/>
        </p:nvSpPr>
        <p:spPr>
          <a:xfrm>
            <a:off x="56338" y="112081"/>
            <a:ext cx="8788200" cy="5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>
                <a:solidFill>
                  <a:srgbClr val="14A1D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Today we discuss</a:t>
            </a:r>
            <a:endParaRPr sz="3300">
              <a:solidFill>
                <a:srgbClr val="14A1D4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306" name="Google Shape;306;p50"/>
          <p:cNvSpPr/>
          <p:nvPr/>
        </p:nvSpPr>
        <p:spPr>
          <a:xfrm>
            <a:off x="110388" y="748253"/>
            <a:ext cx="7191300" cy="3855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68300" lvl="1" marL="914400" marR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Helvetica Neue"/>
              <a:buChar char="○"/>
            </a:pPr>
            <a:r>
              <a:rPr lang="en" sz="22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Assign treatment to groups</a:t>
            </a:r>
            <a:endParaRPr sz="9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683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Helvetica Neue"/>
              <a:buChar char="○"/>
            </a:pPr>
            <a:r>
              <a:rPr lang="en" sz="22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Batch effects</a:t>
            </a:r>
            <a:endParaRPr sz="22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1" name="Google Shape;311;p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81175" y="1638300"/>
            <a:ext cx="5581650" cy="1866900"/>
          </a:xfrm>
          <a:prstGeom prst="rect">
            <a:avLst/>
          </a:prstGeom>
          <a:noFill/>
          <a:ln>
            <a:noFill/>
          </a:ln>
        </p:spPr>
      </p:pic>
      <p:sp>
        <p:nvSpPr>
          <p:cNvPr id="312" name="Google Shape;312;p51"/>
          <p:cNvSpPr/>
          <p:nvPr/>
        </p:nvSpPr>
        <p:spPr>
          <a:xfrm>
            <a:off x="177913" y="112081"/>
            <a:ext cx="6351739" cy="57708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7. Assign treatment to groups</a:t>
            </a:r>
            <a:endParaRPr sz="3300">
              <a:solidFill>
                <a:srgbClr val="14A1D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13" name="Google Shape;313;p51"/>
          <p:cNvSpPr/>
          <p:nvPr/>
        </p:nvSpPr>
        <p:spPr>
          <a:xfrm>
            <a:off x="4714876" y="1638300"/>
            <a:ext cx="1763486" cy="1866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14" name="Google Shape;314;p51"/>
          <p:cNvCxnSpPr/>
          <p:nvPr/>
        </p:nvCxnSpPr>
        <p:spPr>
          <a:xfrm flipH="1">
            <a:off x="5155747" y="2437040"/>
            <a:ext cx="1040946" cy="171450"/>
          </a:xfrm>
          <a:prstGeom prst="straightConnector1">
            <a:avLst/>
          </a:prstGeom>
          <a:noFill/>
          <a:ln cap="flat" cmpd="sng" w="34925">
            <a:solidFill>
              <a:srgbClr val="002A40"/>
            </a:solidFill>
            <a:prstDash val="dash"/>
            <a:miter lim="800000"/>
            <a:headEnd len="sm" w="sm" type="none"/>
            <a:tailEnd len="med" w="med" type="triangle"/>
          </a:ln>
        </p:spPr>
      </p:cxnSp>
      <p:cxnSp>
        <p:nvCxnSpPr>
          <p:cNvPr id="315" name="Google Shape;315;p51"/>
          <p:cNvCxnSpPr/>
          <p:nvPr/>
        </p:nvCxnSpPr>
        <p:spPr>
          <a:xfrm rot="10800000">
            <a:off x="5155747" y="2939143"/>
            <a:ext cx="1040946" cy="171450"/>
          </a:xfrm>
          <a:prstGeom prst="straightConnector1">
            <a:avLst/>
          </a:prstGeom>
          <a:noFill/>
          <a:ln cap="flat" cmpd="sng" w="34925">
            <a:solidFill>
              <a:srgbClr val="002A40"/>
            </a:solidFill>
            <a:prstDash val="dash"/>
            <a:miter lim="800000"/>
            <a:headEnd len="sm" w="sm" type="none"/>
            <a:tailEnd len="med" w="med" type="triangle"/>
          </a:ln>
        </p:spPr>
      </p:cxnSp>
      <p:sp>
        <p:nvSpPr>
          <p:cNvPr id="316" name="Google Shape;316;p51"/>
          <p:cNvSpPr txBox="1"/>
          <p:nvPr/>
        </p:nvSpPr>
        <p:spPr>
          <a:xfrm>
            <a:off x="177932" y="772425"/>
            <a:ext cx="7531200" cy="330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Experiment: compare control and treated groups</a:t>
            </a:r>
            <a:endParaRPr sz="11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1" name="Google Shape;321;p52"/>
          <p:cNvPicPr preferRelativeResize="0"/>
          <p:nvPr/>
        </p:nvPicPr>
        <p:blipFill rotWithShape="1">
          <a:blip r:embed="rId3">
            <a:alphaModFix/>
          </a:blip>
          <a:srcRect b="-2" l="0" r="0" t="74429"/>
          <a:stretch/>
        </p:blipFill>
        <p:spPr>
          <a:xfrm>
            <a:off x="471700" y="3148654"/>
            <a:ext cx="6651600" cy="688113"/>
          </a:xfrm>
          <a:prstGeom prst="rect">
            <a:avLst/>
          </a:prstGeom>
          <a:noFill/>
          <a:ln>
            <a:noFill/>
          </a:ln>
        </p:spPr>
      </p:pic>
      <p:sp>
        <p:nvSpPr>
          <p:cNvPr id="322" name="Google Shape;322;p52"/>
          <p:cNvSpPr txBox="1"/>
          <p:nvPr/>
        </p:nvSpPr>
        <p:spPr>
          <a:xfrm>
            <a:off x="3938954" y="4712677"/>
            <a:ext cx="138548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3" name="Google Shape;323;p52"/>
          <p:cNvSpPr txBox="1"/>
          <p:nvPr/>
        </p:nvSpPr>
        <p:spPr>
          <a:xfrm>
            <a:off x="188853" y="4397275"/>
            <a:ext cx="6292200" cy="4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rgbClr val="CD28A3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Bad</a:t>
            </a:r>
            <a:r>
              <a:rPr b="1" lang="en" sz="2300">
                <a:solidFill>
                  <a:srgbClr val="CD28A3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assignment!</a:t>
            </a:r>
            <a:endParaRPr sz="1100"/>
          </a:p>
        </p:txBody>
      </p:sp>
      <p:sp>
        <p:nvSpPr>
          <p:cNvPr id="324" name="Google Shape;324;p52"/>
          <p:cNvSpPr txBox="1"/>
          <p:nvPr/>
        </p:nvSpPr>
        <p:spPr>
          <a:xfrm>
            <a:off x="188843" y="212880"/>
            <a:ext cx="4572000" cy="530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Scenario</a:t>
            </a:r>
            <a:r>
              <a:rPr lang="en" sz="30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</a:t>
            </a:r>
            <a:endParaRPr sz="3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25" name="Google Shape;325;p52"/>
          <p:cNvPicPr preferRelativeResize="0"/>
          <p:nvPr/>
        </p:nvPicPr>
        <p:blipFill rotWithShape="1">
          <a:blip r:embed="rId3">
            <a:alphaModFix/>
          </a:blip>
          <a:srcRect b="63118" l="0" r="0" t="17149"/>
          <a:stretch/>
        </p:blipFill>
        <p:spPr>
          <a:xfrm>
            <a:off x="547900" y="1741824"/>
            <a:ext cx="6651600" cy="530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" name="Google Shape;326;p52"/>
          <p:cNvPicPr preferRelativeResize="0"/>
          <p:nvPr/>
        </p:nvPicPr>
        <p:blipFill rotWithShape="1">
          <a:blip r:embed="rId3">
            <a:alphaModFix/>
          </a:blip>
          <a:srcRect b="82037" l="0" r="0" t="0"/>
          <a:stretch/>
        </p:blipFill>
        <p:spPr>
          <a:xfrm>
            <a:off x="188850" y="1001153"/>
            <a:ext cx="6651600" cy="483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27" name="Google Shape;327;p52"/>
          <p:cNvPicPr preferRelativeResize="0"/>
          <p:nvPr/>
        </p:nvPicPr>
        <p:blipFill rotWithShape="1">
          <a:blip r:embed="rId3">
            <a:alphaModFix/>
          </a:blip>
          <a:srcRect b="27515" l="0" r="0" t="56752"/>
          <a:stretch/>
        </p:blipFill>
        <p:spPr>
          <a:xfrm>
            <a:off x="261025" y="2633221"/>
            <a:ext cx="6651600" cy="423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2" name="Google Shape;332;p5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3470" y="1308248"/>
            <a:ext cx="6199361" cy="2872874"/>
          </a:xfrm>
          <a:prstGeom prst="rect">
            <a:avLst/>
          </a:prstGeom>
          <a:noFill/>
          <a:ln>
            <a:noFill/>
          </a:ln>
        </p:spPr>
      </p:pic>
      <p:sp>
        <p:nvSpPr>
          <p:cNvPr id="333" name="Google Shape;333;p53"/>
          <p:cNvSpPr txBox="1"/>
          <p:nvPr/>
        </p:nvSpPr>
        <p:spPr>
          <a:xfrm>
            <a:off x="3938954" y="4712677"/>
            <a:ext cx="138548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4" name="Google Shape;334;p53"/>
          <p:cNvSpPr txBox="1"/>
          <p:nvPr/>
        </p:nvSpPr>
        <p:spPr>
          <a:xfrm>
            <a:off x="395502" y="4202725"/>
            <a:ext cx="5441100" cy="4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rgbClr val="CD28A3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Bad</a:t>
            </a:r>
            <a:r>
              <a:rPr b="1" lang="en" sz="2300">
                <a:solidFill>
                  <a:srgbClr val="CD28A3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assignment!</a:t>
            </a:r>
            <a:endParaRPr sz="1100"/>
          </a:p>
        </p:txBody>
      </p:sp>
      <p:sp>
        <p:nvSpPr>
          <p:cNvPr id="335" name="Google Shape;335;p53"/>
          <p:cNvSpPr txBox="1"/>
          <p:nvPr/>
        </p:nvSpPr>
        <p:spPr>
          <a:xfrm>
            <a:off x="188843" y="212880"/>
            <a:ext cx="4572000" cy="530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Scenario </a:t>
            </a:r>
            <a:r>
              <a:rPr lang="en" sz="30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II</a:t>
            </a:r>
            <a:endParaRPr sz="3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54"/>
          <p:cNvSpPr/>
          <p:nvPr/>
        </p:nvSpPr>
        <p:spPr>
          <a:xfrm>
            <a:off x="177913" y="112081"/>
            <a:ext cx="2955377" cy="57708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Ronald Fisher</a:t>
            </a:r>
            <a:endParaRPr sz="3300">
              <a:solidFill>
                <a:srgbClr val="14A1D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42" name="Google Shape;342;p54"/>
          <p:cNvSpPr txBox="1"/>
          <p:nvPr/>
        </p:nvSpPr>
        <p:spPr>
          <a:xfrm>
            <a:off x="2832675" y="1268150"/>
            <a:ext cx="6273900" cy="2963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Overcome the large amount of variation in agricultural and biological experiments that often confused the results</a:t>
            </a:r>
            <a:endParaRPr sz="8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This motivated him to find experimental techniques that could</a:t>
            </a:r>
            <a:endParaRPr sz="8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indent="-241300" lvl="0" marL="254000" marR="0" rtl="0" algn="l"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ts val="1400"/>
              <a:buFont typeface="Courier New"/>
              <a:buChar char="o"/>
            </a:pPr>
            <a:r>
              <a:rPr lang="en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eliminate as much of the natural variation as possible</a:t>
            </a:r>
            <a:endParaRPr sz="800"/>
          </a:p>
          <a:p>
            <a:pPr indent="-152400" lvl="0" marL="2540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indent="-241300" lvl="0" marL="254000" marR="0" rtl="0" algn="l"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ts val="1400"/>
              <a:buFont typeface="Courier New"/>
              <a:buChar char="o"/>
            </a:pPr>
            <a:r>
              <a:rPr lang="en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prevent unremoved variation from confusing or biasing the effects being tested</a:t>
            </a:r>
            <a:endParaRPr sz="800"/>
          </a:p>
          <a:p>
            <a:pPr indent="-152400" lvl="0" marL="2540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indent="-241300" lvl="0" marL="254000" marR="0" rtl="0" algn="l"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ts val="1400"/>
              <a:buFont typeface="Courier New"/>
              <a:buChar char="o"/>
            </a:pPr>
            <a:r>
              <a:rPr lang="en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detect cause and effect with the minimal amount of experimental effort necessary - time consuming and costly</a:t>
            </a:r>
            <a:endParaRPr sz="800"/>
          </a:p>
        </p:txBody>
      </p:sp>
      <p:pic>
        <p:nvPicPr>
          <p:cNvPr descr="RonaldFisher.jpg" id="343" name="Google Shape;343;p54"/>
          <p:cNvPicPr preferRelativeResize="0"/>
          <p:nvPr/>
        </p:nvPicPr>
        <p:blipFill rotWithShape="1">
          <a:blip r:embed="rId3">
            <a:alphaModFix/>
          </a:blip>
          <a:srcRect b="0" l="-15742" r="-15742" t="0"/>
          <a:stretch/>
        </p:blipFill>
        <p:spPr>
          <a:xfrm>
            <a:off x="-300850" y="791125"/>
            <a:ext cx="3434150" cy="3482448"/>
          </a:xfrm>
          <a:prstGeom prst="rect">
            <a:avLst/>
          </a:prstGeom>
          <a:noFill/>
          <a:ln>
            <a:noFill/>
          </a:ln>
        </p:spPr>
      </p:pic>
      <p:sp>
        <p:nvSpPr>
          <p:cNvPr id="344" name="Google Shape;344;p54"/>
          <p:cNvSpPr txBox="1"/>
          <p:nvPr/>
        </p:nvSpPr>
        <p:spPr>
          <a:xfrm>
            <a:off x="1779749" y="4653230"/>
            <a:ext cx="73644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1400" u="sng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 </a:t>
            </a:r>
            <a:r>
              <a:rPr b="0" i="1" lang="en" sz="1400" u="sng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Statistical </a:t>
            </a:r>
            <a:r>
              <a:rPr b="0" i="1" lang="en" sz="1400" u="sng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Methods</a:t>
            </a:r>
            <a:r>
              <a:rPr b="0" i="1" lang="en" sz="1400" u="sng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 for </a:t>
            </a:r>
            <a:r>
              <a:rPr b="0" i="1" lang="en" sz="1400" u="sng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Research</a:t>
            </a:r>
            <a:r>
              <a:rPr b="0" i="1" lang="en" sz="1400" u="sng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 Workers</a:t>
            </a:r>
            <a:r>
              <a:rPr b="0" i="0" lang="en" sz="1400" u="sng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 in 1925 and </a:t>
            </a:r>
            <a:r>
              <a:rPr b="0" i="1" lang="en" sz="1400" u="sng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Design of Experiments</a:t>
            </a:r>
            <a:r>
              <a:rPr b="0" i="0" lang="en" sz="1400" u="sng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 in 1935</a:t>
            </a:r>
            <a:endParaRPr sz="1400" u="sng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45" name="Google Shape;345;p54"/>
          <p:cNvSpPr txBox="1"/>
          <p:nvPr/>
        </p:nvSpPr>
        <p:spPr>
          <a:xfrm>
            <a:off x="2785900" y="770900"/>
            <a:ext cx="50229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002A40"/>
                </a:solidFill>
                <a:highlight>
                  <a:srgbClr val="FFFFFF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"Analysed data from Classical Field Experiments"</a:t>
            </a:r>
            <a:endParaRPr sz="1500">
              <a:solidFill>
                <a:srgbClr val="002A4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55"/>
          <p:cNvSpPr/>
          <p:nvPr/>
        </p:nvSpPr>
        <p:spPr>
          <a:xfrm>
            <a:off x="177913" y="972427"/>
            <a:ext cx="6079265" cy="260840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Fisher -&gt; helps to avoid biases due to changes in background or confounding variables. 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One of the main purposes for experimental designs is to minimize the effect of experimental error.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7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Randomization, replication, and blocking</a:t>
            </a:r>
            <a:r>
              <a:rPr lang="en" sz="17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, are methods of error control. 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descr="A picture containing table&#10;&#10;Description automatically generated" id="351" name="Google Shape;351;p55"/>
          <p:cNvPicPr preferRelativeResize="0"/>
          <p:nvPr/>
        </p:nvPicPr>
        <p:blipFill rotWithShape="1">
          <a:blip r:embed="rId3">
            <a:alphaModFix/>
          </a:blip>
          <a:srcRect b="15362" l="57678" r="5381" t="28986"/>
          <a:stretch/>
        </p:blipFill>
        <p:spPr>
          <a:xfrm>
            <a:off x="6257178" y="546445"/>
            <a:ext cx="2534479" cy="2862470"/>
          </a:xfrm>
          <a:prstGeom prst="rect">
            <a:avLst/>
          </a:prstGeom>
          <a:noFill/>
          <a:ln>
            <a:noFill/>
          </a:ln>
        </p:spPr>
      </p:pic>
      <p:sp>
        <p:nvSpPr>
          <p:cNvPr id="352" name="Google Shape;352;p55"/>
          <p:cNvSpPr txBox="1"/>
          <p:nvPr/>
        </p:nvSpPr>
        <p:spPr>
          <a:xfrm>
            <a:off x="88962" y="-11"/>
            <a:ext cx="8966100" cy="7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23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Well-designed experiments are characterized by three features: </a:t>
            </a:r>
            <a:r>
              <a:rPr b="0" i="0" lang="en" sz="2300" u="sng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randomization, replication, and local control</a:t>
            </a:r>
            <a:endParaRPr sz="2300" u="sng">
              <a:solidFill>
                <a:srgbClr val="14A1D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3" name="Google Shape;353;p55"/>
          <p:cNvSpPr txBox="1"/>
          <p:nvPr/>
        </p:nvSpPr>
        <p:spPr>
          <a:xfrm>
            <a:off x="6521000" y="3475325"/>
            <a:ext cx="23379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Year 1</a:t>
            </a:r>
            <a:endParaRPr sz="1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Repeat - Multiple years</a:t>
            </a:r>
            <a:endParaRPr sz="1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56"/>
          <p:cNvSpPr txBox="1"/>
          <p:nvPr/>
        </p:nvSpPr>
        <p:spPr>
          <a:xfrm>
            <a:off x="177913" y="891586"/>
            <a:ext cx="8332500" cy="339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-215900" lvl="0" marL="215900" marR="0" rtl="0" algn="l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800"/>
              <a:buFont typeface="Courier New"/>
              <a:buChar char="o"/>
            </a:pPr>
            <a:r>
              <a:rPr lang="en" sz="1800">
                <a:solidFill>
                  <a:srgbClr val="333333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Randomly assign subjects to treatment and control groups in order to minimize bias and moderate experimental error.</a:t>
            </a:r>
            <a:endParaRPr sz="1100"/>
          </a:p>
          <a:p>
            <a:pPr indent="-101600" lvl="0" marL="215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ourier New"/>
              <a:buNone/>
            </a:pPr>
            <a:r>
              <a:t/>
            </a:r>
            <a:endParaRPr sz="1800">
              <a:solidFill>
                <a:srgbClr val="333333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indent="-215900" lvl="0" marL="215900" marR="0" rtl="0" algn="l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800"/>
              <a:buFont typeface="Courier New"/>
              <a:buChar char="o"/>
            </a:pPr>
            <a:r>
              <a:rPr lang="en" sz="1800">
                <a:solidFill>
                  <a:srgbClr val="333333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Assign random numbers so that any experimental unit (EU) has equal chances of being assigned to treatment or control </a:t>
            </a:r>
            <a:endParaRPr sz="1100"/>
          </a:p>
          <a:p>
            <a:pPr indent="-101600" lvl="0" marL="215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ourier New"/>
              <a:buNone/>
            </a:pPr>
            <a:r>
              <a:t/>
            </a:r>
            <a:endParaRPr sz="1800">
              <a:solidFill>
                <a:srgbClr val="333333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indent="-215900" lvl="0" marL="2159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lang="en" sz="18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Can create </a:t>
            </a:r>
            <a:r>
              <a:rPr lang="en" sz="1800" u="sng">
                <a:solidFill>
                  <a:srgbClr val="333333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unequal</a:t>
            </a:r>
            <a:r>
              <a:rPr lang="en" sz="1800">
                <a:solidFill>
                  <a:srgbClr val="333333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numbers between treatment and control groups.</a:t>
            </a:r>
            <a:endParaRPr sz="1100"/>
          </a:p>
          <a:p>
            <a:pPr indent="-101600" lvl="0" marL="215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ourier New"/>
              <a:buNone/>
            </a:pPr>
            <a:r>
              <a:t/>
            </a:r>
            <a:endParaRPr sz="1800">
              <a:solidFill>
                <a:srgbClr val="333333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indent="-215900" lvl="0" marL="215900" marR="0" rtl="0" algn="l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800"/>
              <a:buFont typeface="Courier New"/>
              <a:buChar char="o"/>
            </a:pPr>
            <a:r>
              <a:rPr lang="en" sz="1800">
                <a:solidFill>
                  <a:srgbClr val="333333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Appropriate only for experiments </a:t>
            </a:r>
            <a:r>
              <a:rPr lang="en" sz="1800" u="sng">
                <a:solidFill>
                  <a:srgbClr val="333333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with homogeneous experimental units </a:t>
            </a:r>
            <a:r>
              <a:rPr lang="en" sz="1800">
                <a:solidFill>
                  <a:srgbClr val="333333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(e.g., mice should be of same sex, strain, age, etc.) where </a:t>
            </a:r>
            <a:r>
              <a:rPr lang="en" sz="1800" u="sng">
                <a:solidFill>
                  <a:srgbClr val="333333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environmental effects</a:t>
            </a:r>
            <a:r>
              <a:rPr lang="en" sz="1800">
                <a:solidFill>
                  <a:srgbClr val="333333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, such as light or temperature, are </a:t>
            </a:r>
            <a:r>
              <a:rPr lang="en" sz="1800" u="sng">
                <a:solidFill>
                  <a:srgbClr val="333333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relatively easy to control</a:t>
            </a:r>
            <a:r>
              <a:rPr lang="en" sz="1800">
                <a:solidFill>
                  <a:srgbClr val="333333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.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333333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359" name="Google Shape;359;p56"/>
          <p:cNvSpPr/>
          <p:nvPr/>
        </p:nvSpPr>
        <p:spPr>
          <a:xfrm>
            <a:off x="177913" y="112081"/>
            <a:ext cx="8788287" cy="57708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Randomization</a:t>
            </a:r>
            <a:endParaRPr sz="3300">
              <a:solidFill>
                <a:srgbClr val="14A1D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57"/>
          <p:cNvSpPr/>
          <p:nvPr/>
        </p:nvSpPr>
        <p:spPr>
          <a:xfrm>
            <a:off x="177913" y="112081"/>
            <a:ext cx="8788287" cy="57708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Randomization and blocking</a:t>
            </a:r>
            <a:endParaRPr sz="3300">
              <a:solidFill>
                <a:srgbClr val="14A1D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66" name="Google Shape;366;p5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11523" y="617502"/>
            <a:ext cx="4257126" cy="1283698"/>
          </a:xfrm>
          <a:prstGeom prst="rect">
            <a:avLst/>
          </a:prstGeom>
          <a:noFill/>
          <a:ln>
            <a:noFill/>
          </a:ln>
        </p:spPr>
      </p:pic>
      <p:sp>
        <p:nvSpPr>
          <p:cNvPr id="367" name="Google Shape;367;p57"/>
          <p:cNvSpPr txBox="1"/>
          <p:nvPr/>
        </p:nvSpPr>
        <p:spPr>
          <a:xfrm>
            <a:off x="-5200" y="1051600"/>
            <a:ext cx="57165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114300" marR="114300" rtl="0" algn="l">
              <a:lnSpc>
                <a:spcPct val="115000"/>
              </a:lnSpc>
              <a:spcBef>
                <a:spcPts val="2600"/>
              </a:spcBef>
              <a:spcAft>
                <a:spcPts val="1700"/>
              </a:spcAft>
              <a:buNone/>
            </a:pPr>
            <a:r>
              <a:rPr lang="en" sz="1500">
                <a:solidFill>
                  <a:srgbClr val="1F2A65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Completely Randomized Design</a:t>
            </a:r>
            <a:endParaRPr sz="1500">
              <a:solidFill>
                <a:srgbClr val="1F2A6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68" name="Google Shape;368;p57"/>
          <p:cNvSpPr txBox="1"/>
          <p:nvPr/>
        </p:nvSpPr>
        <p:spPr>
          <a:xfrm>
            <a:off x="0" y="2028725"/>
            <a:ext cx="43176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114300" marR="114300" rtl="0" algn="l">
              <a:lnSpc>
                <a:spcPct val="115000"/>
              </a:lnSpc>
              <a:spcBef>
                <a:spcPts val="2600"/>
              </a:spcBef>
              <a:spcAft>
                <a:spcPts val="1700"/>
              </a:spcAft>
              <a:buNone/>
            </a:pPr>
            <a:r>
              <a:rPr lang="en" sz="1500">
                <a:solidFill>
                  <a:srgbClr val="1F2A65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Matched-Pairs Design</a:t>
            </a:r>
            <a:endParaRPr sz="1500">
              <a:solidFill>
                <a:srgbClr val="1F2A6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69" name="Google Shape;369;p5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46450" y="1829550"/>
            <a:ext cx="4187274" cy="1189325"/>
          </a:xfrm>
          <a:prstGeom prst="rect">
            <a:avLst/>
          </a:prstGeom>
          <a:noFill/>
          <a:ln>
            <a:noFill/>
          </a:ln>
        </p:spPr>
      </p:pic>
      <p:sp>
        <p:nvSpPr>
          <p:cNvPr id="370" name="Google Shape;370;p57"/>
          <p:cNvSpPr txBox="1"/>
          <p:nvPr/>
        </p:nvSpPr>
        <p:spPr>
          <a:xfrm>
            <a:off x="4317600" y="3615763"/>
            <a:ext cx="3000000" cy="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114300" marR="114300" rtl="0" algn="l">
              <a:lnSpc>
                <a:spcPct val="115000"/>
              </a:lnSpc>
              <a:spcBef>
                <a:spcPts val="2600"/>
              </a:spcBef>
              <a:spcAft>
                <a:spcPts val="1700"/>
              </a:spcAft>
              <a:buNone/>
            </a:pPr>
            <a:r>
              <a:rPr lang="en" sz="1500">
                <a:solidFill>
                  <a:srgbClr val="1F2A65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Randomized </a:t>
            </a:r>
            <a:r>
              <a:rPr b="1" lang="en" sz="1500">
                <a:solidFill>
                  <a:srgbClr val="1F2A65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Block</a:t>
            </a:r>
            <a:r>
              <a:rPr lang="en" sz="1500">
                <a:solidFill>
                  <a:srgbClr val="1F2A65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Design - stratification</a:t>
            </a:r>
            <a:endParaRPr sz="1500">
              <a:solidFill>
                <a:srgbClr val="1F2A6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71" name="Google Shape;371;p5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77925" y="2765175"/>
            <a:ext cx="3922349" cy="2266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31"/>
          <p:cNvSpPr/>
          <p:nvPr/>
        </p:nvSpPr>
        <p:spPr>
          <a:xfrm>
            <a:off x="177913" y="112081"/>
            <a:ext cx="6553800" cy="5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Experimental design principles</a:t>
            </a:r>
            <a:endParaRPr sz="3300">
              <a:solidFill>
                <a:srgbClr val="14A1D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6" name="Google Shape;126;p31"/>
          <p:cNvSpPr/>
          <p:nvPr/>
        </p:nvSpPr>
        <p:spPr>
          <a:xfrm>
            <a:off x="301975" y="689275"/>
            <a:ext cx="5281200" cy="580800"/>
          </a:xfrm>
          <a:prstGeom prst="roundRect">
            <a:avLst>
              <a:gd fmla="val 16667" name="adj"/>
            </a:avLst>
          </a:prstGeom>
          <a:solidFill>
            <a:srgbClr val="D0E0E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Define the research questions</a:t>
            </a:r>
            <a:endParaRPr sz="9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7" name="Google Shape;127;p31"/>
          <p:cNvSpPr/>
          <p:nvPr/>
        </p:nvSpPr>
        <p:spPr>
          <a:xfrm>
            <a:off x="301975" y="1417625"/>
            <a:ext cx="5281200" cy="580800"/>
          </a:xfrm>
          <a:prstGeom prst="roundRect">
            <a:avLst>
              <a:gd fmla="val 16667" name="adj"/>
            </a:avLst>
          </a:prstGeom>
          <a:solidFill>
            <a:srgbClr val="D0E0E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What system</a:t>
            </a:r>
            <a:endParaRPr sz="9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8" name="Google Shape;128;p31"/>
          <p:cNvSpPr/>
          <p:nvPr/>
        </p:nvSpPr>
        <p:spPr>
          <a:xfrm>
            <a:off x="301975" y="2103900"/>
            <a:ext cx="5281200" cy="580800"/>
          </a:xfrm>
          <a:prstGeom prst="roundRect">
            <a:avLst>
              <a:gd fmla="val 16667" name="adj"/>
            </a:avLst>
          </a:prstGeom>
          <a:solidFill>
            <a:srgbClr val="D0E0E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Hypotheses</a:t>
            </a:r>
            <a:endParaRPr sz="9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9" name="Google Shape;129;p31"/>
          <p:cNvSpPr/>
          <p:nvPr/>
        </p:nvSpPr>
        <p:spPr>
          <a:xfrm>
            <a:off x="301975" y="2790175"/>
            <a:ext cx="5281200" cy="580800"/>
          </a:xfrm>
          <a:prstGeom prst="roundRect">
            <a:avLst>
              <a:gd fmla="val 16667" name="adj"/>
            </a:avLst>
          </a:prstGeom>
          <a:solidFill>
            <a:srgbClr val="D0E0E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Define the variables</a:t>
            </a:r>
            <a:endParaRPr sz="9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0" name="Google Shape;130;p31"/>
          <p:cNvSpPr/>
          <p:nvPr/>
        </p:nvSpPr>
        <p:spPr>
          <a:xfrm>
            <a:off x="301975" y="3510575"/>
            <a:ext cx="5281200" cy="580800"/>
          </a:xfrm>
          <a:prstGeom prst="roundRect">
            <a:avLst>
              <a:gd fmla="val 16667" name="adj"/>
            </a:avLst>
          </a:prstGeom>
          <a:solidFill>
            <a:srgbClr val="D0E0E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Collect the samples</a:t>
            </a:r>
            <a:endParaRPr sz="9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1" name="Google Shape;131;p31"/>
          <p:cNvSpPr/>
          <p:nvPr/>
        </p:nvSpPr>
        <p:spPr>
          <a:xfrm>
            <a:off x="301975" y="4194625"/>
            <a:ext cx="5281200" cy="580800"/>
          </a:xfrm>
          <a:prstGeom prst="roundRect">
            <a:avLst>
              <a:gd fmla="val 16667" name="adj"/>
            </a:avLst>
          </a:prstGeom>
          <a:solidFill>
            <a:srgbClr val="D0E0E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Define the confounding variables </a:t>
            </a:r>
            <a:endParaRPr sz="9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7" name="Google Shape;377;p5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02322" y="1476174"/>
            <a:ext cx="4649037" cy="1586142"/>
          </a:xfrm>
          <a:prstGeom prst="rect">
            <a:avLst/>
          </a:prstGeom>
          <a:noFill/>
          <a:ln>
            <a:noFill/>
          </a:ln>
        </p:spPr>
      </p:pic>
      <p:sp>
        <p:nvSpPr>
          <p:cNvPr id="378" name="Google Shape;378;p58"/>
          <p:cNvSpPr txBox="1"/>
          <p:nvPr/>
        </p:nvSpPr>
        <p:spPr>
          <a:xfrm>
            <a:off x="253093" y="689161"/>
            <a:ext cx="8637814" cy="57708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</a:t>
            </a:r>
            <a:r>
              <a:rPr b="0" i="0" lang="en" sz="17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 all </a:t>
            </a:r>
            <a:r>
              <a:rPr b="0" i="1" lang="en" sz="17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control</a:t>
            </a:r>
            <a:r>
              <a:rPr b="0" i="0" lang="en" sz="17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 mice were female and all of the </a:t>
            </a:r>
            <a:r>
              <a:rPr b="0" i="1" lang="en" sz="17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treatment</a:t>
            </a:r>
            <a:r>
              <a:rPr b="0" i="0" lang="en" sz="17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 mice were male, then the treatment effect would be confounded by sex.</a:t>
            </a:r>
            <a:endParaRPr sz="1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79" name="Google Shape;379;p58"/>
          <p:cNvPicPr preferRelativeResize="0"/>
          <p:nvPr/>
        </p:nvPicPr>
        <p:blipFill rotWithShape="1">
          <a:blip r:embed="rId4">
            <a:alphaModFix/>
          </a:blip>
          <a:srcRect b="0" l="44291" r="0" t="42678"/>
          <a:stretch/>
        </p:blipFill>
        <p:spPr>
          <a:xfrm>
            <a:off x="4755697" y="3611312"/>
            <a:ext cx="4122964" cy="1284840"/>
          </a:xfrm>
          <a:prstGeom prst="rect">
            <a:avLst/>
          </a:prstGeom>
          <a:noFill/>
          <a:ln>
            <a:noFill/>
          </a:ln>
        </p:spPr>
      </p:pic>
      <p:sp>
        <p:nvSpPr>
          <p:cNvPr id="380" name="Google Shape;380;p58"/>
          <p:cNvSpPr txBox="1"/>
          <p:nvPr/>
        </p:nvSpPr>
        <p:spPr>
          <a:xfrm>
            <a:off x="265339" y="3195814"/>
            <a:ext cx="6738597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17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Ensure animals in each condition are all the </a:t>
            </a:r>
            <a:r>
              <a:rPr b="1" i="0" lang="en" sz="17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same age, sex, litter and batch</a:t>
            </a:r>
            <a:r>
              <a:rPr b="0" i="0" lang="en" sz="17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, if possible. 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17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If not, split animals equally between conditions.</a:t>
            </a:r>
            <a:endParaRPr sz="1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1" name="Google Shape;381;p58"/>
          <p:cNvSpPr/>
          <p:nvPr/>
        </p:nvSpPr>
        <p:spPr>
          <a:xfrm>
            <a:off x="177913" y="112081"/>
            <a:ext cx="8788287" cy="57708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Blocking</a:t>
            </a:r>
            <a:endParaRPr sz="3300">
              <a:solidFill>
                <a:srgbClr val="14A1D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82" name="Google Shape;382;p58"/>
          <p:cNvSpPr txBox="1"/>
          <p:nvPr/>
        </p:nvSpPr>
        <p:spPr>
          <a:xfrm>
            <a:off x="177913" y="4753068"/>
            <a:ext cx="8631115" cy="3462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Blocking approach h</a:t>
            </a:r>
            <a:r>
              <a:rPr b="0" i="0" lang="en" sz="18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elps to reduce variability unexplained in the model</a:t>
            </a:r>
            <a:endParaRPr sz="11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59"/>
          <p:cNvSpPr/>
          <p:nvPr/>
        </p:nvSpPr>
        <p:spPr>
          <a:xfrm>
            <a:off x="177913" y="112081"/>
            <a:ext cx="8788287" cy="530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Randomized block design  </a:t>
            </a:r>
            <a:endParaRPr sz="3000">
              <a:solidFill>
                <a:srgbClr val="14A1D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88" name="Google Shape;388;p59"/>
          <p:cNvSpPr/>
          <p:nvPr/>
        </p:nvSpPr>
        <p:spPr>
          <a:xfrm>
            <a:off x="2077447" y="4603050"/>
            <a:ext cx="6366600" cy="3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https://quantifyinghealth.com/randomized-block-design/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https://stattrek.com/experiments/experimental-design.aspx</a:t>
            </a:r>
            <a:endParaRPr sz="11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descr="Table&#10;&#10;Description automatically generated with medium confidence" id="389" name="Google Shape;389;p5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07336" y="2800970"/>
            <a:ext cx="3181350" cy="16478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imeline&#10;&#10;Description automatically generated with medium confidence" id="390" name="Google Shape;390;p5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123813" y="1087090"/>
            <a:ext cx="3133725" cy="12763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91" name="Google Shape;391;p59"/>
          <p:cNvGrpSpPr/>
          <p:nvPr/>
        </p:nvGrpSpPr>
        <p:grpSpPr>
          <a:xfrm>
            <a:off x="673594" y="1058553"/>
            <a:ext cx="4160699" cy="3471341"/>
            <a:chOff x="898125" y="1411404"/>
            <a:chExt cx="5547598" cy="4628454"/>
          </a:xfrm>
        </p:grpSpPr>
        <p:pic>
          <p:nvPicPr>
            <p:cNvPr id="392" name="Google Shape;392;p59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201123" y="3113205"/>
              <a:ext cx="1244600" cy="12954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Chart, scatter chart&#10;&#10;Description automatically generated" id="393" name="Google Shape;393;p59"/>
            <p:cNvPicPr preferRelativeResize="0"/>
            <p:nvPr/>
          </p:nvPicPr>
          <p:blipFill rotWithShape="1">
            <a:blip r:embed="rId6">
              <a:alphaModFix/>
            </a:blip>
            <a:srcRect b="66390" l="0" r="0" t="6038"/>
            <a:stretch/>
          </p:blipFill>
          <p:spPr>
            <a:xfrm>
              <a:off x="1372563" y="1411404"/>
              <a:ext cx="4267200" cy="170180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94" name="Google Shape;394;p59"/>
            <p:cNvSpPr/>
            <p:nvPr/>
          </p:nvSpPr>
          <p:spPr>
            <a:xfrm>
              <a:off x="4386470" y="2583118"/>
              <a:ext cx="1073426" cy="858078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395" name="Google Shape;395;p59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2655263" y="4228489"/>
              <a:ext cx="1701800" cy="609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6" name="Google Shape;396;p5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1463275" y="4592058"/>
              <a:ext cx="4152900" cy="1447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7" name="Google Shape;397;p59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898125" y="2925562"/>
              <a:ext cx="1130300" cy="13335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60"/>
          <p:cNvSpPr txBox="1"/>
          <p:nvPr/>
        </p:nvSpPr>
        <p:spPr>
          <a:xfrm>
            <a:off x="137160" y="188017"/>
            <a:ext cx="9006840" cy="65127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A1D4"/>
              </a:buClr>
              <a:buSzPts val="2400"/>
              <a:buFont typeface="Poppins"/>
              <a:buNone/>
            </a:pPr>
            <a:r>
              <a:rPr i="0" lang="en" sz="28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Capture effects of interest and avoid unwanted variation in experiment  </a:t>
            </a:r>
            <a:endParaRPr sz="15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03" name="Google Shape;403;p60"/>
          <p:cNvSpPr txBox="1"/>
          <p:nvPr/>
        </p:nvSpPr>
        <p:spPr>
          <a:xfrm>
            <a:off x="367200" y="1072674"/>
            <a:ext cx="8229600" cy="269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336550" lvl="0" marL="342900" marR="0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92D050"/>
              </a:buClr>
              <a:buSzPts val="1500"/>
              <a:buFont typeface="Noto Sans Symbols"/>
              <a:buChar char="✔"/>
            </a:pPr>
            <a:r>
              <a:rPr lang="en" sz="15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Identify the response and variables of interest </a:t>
            </a:r>
            <a:endParaRPr sz="1100"/>
          </a:p>
          <a:p>
            <a:pPr indent="-336550" lvl="0" marL="342900" marR="0" rtl="0" algn="l">
              <a:lnSpc>
                <a:spcPct val="170000"/>
              </a:lnSpc>
              <a:spcBef>
                <a:spcPts val="800"/>
              </a:spcBef>
              <a:spcAft>
                <a:spcPts val="0"/>
              </a:spcAft>
              <a:buClr>
                <a:srgbClr val="92D050"/>
              </a:buClr>
              <a:buSzPts val="1500"/>
              <a:buFont typeface="Noto Sans Symbols"/>
              <a:buChar char="✔"/>
            </a:pPr>
            <a:r>
              <a:rPr lang="en" sz="15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Identify target population that you want to base your claims on</a:t>
            </a:r>
            <a:endParaRPr sz="1100"/>
          </a:p>
          <a:p>
            <a:pPr indent="-336550" lvl="0" marL="342900" marR="0" rtl="0" algn="l">
              <a:lnSpc>
                <a:spcPct val="170000"/>
              </a:lnSpc>
              <a:spcBef>
                <a:spcPts val="800"/>
              </a:spcBef>
              <a:spcAft>
                <a:spcPts val="0"/>
              </a:spcAft>
              <a:buClr>
                <a:srgbClr val="92D050"/>
              </a:buClr>
              <a:buSzPts val="1500"/>
              <a:buFont typeface="Noto Sans Symbols"/>
              <a:buChar char="✔"/>
            </a:pPr>
            <a:r>
              <a:rPr lang="en" sz="15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Identify factors that affect the response of interest</a:t>
            </a:r>
            <a:endParaRPr sz="1100"/>
          </a:p>
          <a:p>
            <a:pPr indent="-336550" lvl="0" marL="342900" marR="0" rtl="0" algn="l">
              <a:lnSpc>
                <a:spcPct val="170000"/>
              </a:lnSpc>
              <a:spcBef>
                <a:spcPts val="800"/>
              </a:spcBef>
              <a:spcAft>
                <a:spcPts val="0"/>
              </a:spcAft>
              <a:buClr>
                <a:srgbClr val="92D050"/>
              </a:buClr>
              <a:buSzPts val="1500"/>
              <a:buFont typeface="Noto Sans Symbols"/>
              <a:buChar char="✔"/>
            </a:pPr>
            <a:r>
              <a:rPr lang="en" sz="15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Choose samples from target population</a:t>
            </a:r>
            <a:endParaRPr sz="1100"/>
          </a:p>
          <a:p>
            <a:pPr indent="0" lvl="0" marL="0" marR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CD28A3"/>
              </a:buClr>
              <a:buSzPts val="1800"/>
              <a:buFont typeface="Helvetica Neue Light"/>
              <a:buNone/>
            </a:pPr>
            <a:r>
              <a:rPr lang="en" sz="1800">
                <a:solidFill>
                  <a:srgbClr val="CD28A3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Randomly</a:t>
            </a:r>
            <a:r>
              <a:rPr lang="en" sz="18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assign samples across different levels of factors affecting response </a:t>
            </a:r>
            <a:endParaRPr sz="1100"/>
          </a:p>
          <a:p>
            <a:pPr indent="0" lvl="0" marL="0" marR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CD28A3"/>
              </a:buClr>
              <a:buSzPts val="1800"/>
              <a:buFont typeface="Helvetica Neue Light"/>
              <a:buNone/>
            </a:pPr>
            <a:r>
              <a:rPr lang="en" sz="1800">
                <a:solidFill>
                  <a:srgbClr val="CD28A3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Block out </a:t>
            </a:r>
            <a:r>
              <a:rPr lang="en" sz="18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variation that is not of interest by randomly assigning to levels of factors within a block</a:t>
            </a:r>
            <a:endParaRPr sz="1100"/>
          </a:p>
        </p:txBody>
      </p:sp>
      <p:sp>
        <p:nvSpPr>
          <p:cNvPr id="404" name="Google Shape;404;p60"/>
          <p:cNvSpPr/>
          <p:nvPr/>
        </p:nvSpPr>
        <p:spPr>
          <a:xfrm>
            <a:off x="177900" y="4428829"/>
            <a:ext cx="8788200" cy="5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23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“Block what you can control; randomize what you cannot control</a:t>
            </a:r>
            <a:r>
              <a:rPr lang="en" sz="23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”</a:t>
            </a:r>
            <a:endParaRPr sz="2300">
              <a:solidFill>
                <a:srgbClr val="14A1D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61"/>
          <p:cNvSpPr txBox="1"/>
          <p:nvPr/>
        </p:nvSpPr>
        <p:spPr>
          <a:xfrm>
            <a:off x="12" y="-1"/>
            <a:ext cx="5485200" cy="6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A1D4"/>
              </a:buClr>
              <a:buSzPts val="2100"/>
              <a:buFont typeface="Poppins"/>
              <a:buNone/>
            </a:pPr>
            <a:r>
              <a:rPr i="0" lang="en" sz="24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Which one is th</a:t>
            </a:r>
            <a:r>
              <a:rPr lang="en" sz="24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 best</a:t>
            </a:r>
            <a:r>
              <a:rPr i="0" lang="en" sz="24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design? 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aphicFrame>
        <p:nvGraphicFramePr>
          <p:cNvPr id="411" name="Google Shape;411;p61"/>
          <p:cNvGraphicFramePr/>
          <p:nvPr/>
        </p:nvGraphicFramePr>
        <p:xfrm>
          <a:off x="394684" y="2008787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{7C1F84F8-4FEE-4F00-8FA8-3E7FBD00A43D}</a:tableStyleId>
              </a:tblPr>
              <a:tblGrid>
                <a:gridCol w="1669775"/>
                <a:gridCol w="1788625"/>
                <a:gridCol w="1788625"/>
              </a:tblGrid>
              <a:tr h="5386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400"/>
                        <a:t>Design 1 – Sample prep date</a:t>
                      </a:r>
                      <a:endParaRPr sz="1100"/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" sz="1400"/>
                        <a:t>Design 2 – Sample prep date</a:t>
                      </a:r>
                      <a:endParaRPr sz="1100"/>
                    </a:p>
                  </a:txBody>
                  <a:tcPr marT="34300" marB="34300" marR="68600" marL="68600"/>
                </a:tc>
              </a:tr>
              <a:tr h="3066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400"/>
                        <a:t>Sample_1_E9.5</a:t>
                      </a:r>
                      <a:endParaRPr sz="1100"/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400"/>
                        <a:t>Jan 9</a:t>
                      </a:r>
                      <a:r>
                        <a:rPr baseline="30000" lang="en" sz="1400"/>
                        <a:t>th</a:t>
                      </a:r>
                      <a:r>
                        <a:rPr lang="en" sz="1400"/>
                        <a:t>, 2019</a:t>
                      </a:r>
                      <a:endParaRPr sz="1400"/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" sz="1400"/>
                        <a:t>Jan 11</a:t>
                      </a:r>
                      <a:r>
                        <a:rPr baseline="30000" lang="en" sz="1400"/>
                        <a:t>th</a:t>
                      </a:r>
                      <a:r>
                        <a:rPr lang="en" sz="1400"/>
                        <a:t>, 2019</a:t>
                      </a:r>
                      <a:endParaRPr sz="1400"/>
                    </a:p>
                  </a:txBody>
                  <a:tcPr marT="34300" marB="34300" marR="68600" marL="68600"/>
                </a:tc>
              </a:tr>
              <a:tr h="3066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" sz="1400"/>
                        <a:t>Sample_2_E9.5</a:t>
                      </a:r>
                      <a:endParaRPr sz="1100"/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" sz="1400"/>
                        <a:t>Jan 9</a:t>
                      </a:r>
                      <a:r>
                        <a:rPr baseline="30000" lang="en" sz="1400"/>
                        <a:t>th</a:t>
                      </a:r>
                      <a:r>
                        <a:rPr lang="en" sz="1400"/>
                        <a:t>, 2019</a:t>
                      </a:r>
                      <a:endParaRPr sz="1400"/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" sz="1400"/>
                        <a:t>Jan 9</a:t>
                      </a:r>
                      <a:r>
                        <a:rPr baseline="30000" lang="en" sz="1400"/>
                        <a:t>th</a:t>
                      </a:r>
                      <a:r>
                        <a:rPr lang="en" sz="1400"/>
                        <a:t>, 2019</a:t>
                      </a:r>
                      <a:endParaRPr sz="1400"/>
                    </a:p>
                  </a:txBody>
                  <a:tcPr marT="34300" marB="34300" marR="68600" marL="68600"/>
                </a:tc>
              </a:tr>
              <a:tr h="3066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" sz="1400"/>
                        <a:t>Sample_3_E9.5</a:t>
                      </a:r>
                      <a:endParaRPr sz="1100"/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" sz="1400"/>
                        <a:t>Jan 9</a:t>
                      </a:r>
                      <a:r>
                        <a:rPr baseline="30000" lang="en" sz="1400"/>
                        <a:t>th</a:t>
                      </a:r>
                      <a:r>
                        <a:rPr lang="en" sz="1400"/>
                        <a:t>, 2019</a:t>
                      </a:r>
                      <a:endParaRPr sz="1400"/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" sz="1400"/>
                        <a:t>Jan 11</a:t>
                      </a:r>
                      <a:r>
                        <a:rPr baseline="30000" lang="en" sz="1400"/>
                        <a:t>th</a:t>
                      </a:r>
                      <a:r>
                        <a:rPr lang="en" sz="1400"/>
                        <a:t>, 2019</a:t>
                      </a:r>
                      <a:endParaRPr sz="1400"/>
                    </a:p>
                  </a:txBody>
                  <a:tcPr marT="34300" marB="34300" marR="68600" marL="68600"/>
                </a:tc>
              </a:tr>
              <a:tr h="3066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" sz="1400"/>
                        <a:t>Sample_4_E9.5</a:t>
                      </a:r>
                      <a:endParaRPr sz="1100"/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" sz="1400"/>
                        <a:t>Jan 9</a:t>
                      </a:r>
                      <a:r>
                        <a:rPr baseline="30000" lang="en" sz="1400"/>
                        <a:t>th</a:t>
                      </a:r>
                      <a:r>
                        <a:rPr lang="en" sz="1400"/>
                        <a:t>, 2019</a:t>
                      </a:r>
                      <a:endParaRPr sz="1400"/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" sz="1400"/>
                        <a:t>Jan 9</a:t>
                      </a:r>
                      <a:r>
                        <a:rPr baseline="30000" lang="en" sz="1400"/>
                        <a:t>th</a:t>
                      </a:r>
                      <a:r>
                        <a:rPr lang="en" sz="1400"/>
                        <a:t>, 2019</a:t>
                      </a:r>
                      <a:endParaRPr sz="1400"/>
                    </a:p>
                  </a:txBody>
                  <a:tcPr marT="34300" marB="34300" marR="68600" marL="68600"/>
                </a:tc>
              </a:tr>
              <a:tr h="3066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" sz="1400"/>
                        <a:t>Sample_1_E11.5</a:t>
                      </a:r>
                      <a:endParaRPr sz="1100"/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" sz="1400"/>
                        <a:t>Jan 11</a:t>
                      </a:r>
                      <a:r>
                        <a:rPr baseline="30000" lang="en" sz="1400"/>
                        <a:t>th</a:t>
                      </a:r>
                      <a:r>
                        <a:rPr lang="en" sz="1400"/>
                        <a:t>, 2019</a:t>
                      </a:r>
                      <a:endParaRPr sz="1400"/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" sz="1400"/>
                        <a:t>Jan 11</a:t>
                      </a:r>
                      <a:r>
                        <a:rPr baseline="30000" lang="en" sz="1400"/>
                        <a:t>th</a:t>
                      </a:r>
                      <a:r>
                        <a:rPr lang="en" sz="1400"/>
                        <a:t>, 2019</a:t>
                      </a:r>
                      <a:endParaRPr sz="1400"/>
                    </a:p>
                  </a:txBody>
                  <a:tcPr marT="34300" marB="34300" marR="68600" marL="68600"/>
                </a:tc>
              </a:tr>
              <a:tr h="3066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" sz="1400"/>
                        <a:t>Sample_2_E11.5</a:t>
                      </a:r>
                      <a:endParaRPr sz="1100"/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" sz="1400"/>
                        <a:t>Jan 11</a:t>
                      </a:r>
                      <a:r>
                        <a:rPr baseline="30000" lang="en" sz="1400"/>
                        <a:t>th</a:t>
                      </a:r>
                      <a:r>
                        <a:rPr lang="en" sz="1400"/>
                        <a:t>, 2019</a:t>
                      </a:r>
                      <a:endParaRPr sz="1400"/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" sz="1400"/>
                        <a:t>Jan 9</a:t>
                      </a:r>
                      <a:r>
                        <a:rPr baseline="30000" lang="en" sz="1400"/>
                        <a:t>th</a:t>
                      </a:r>
                      <a:r>
                        <a:rPr lang="en" sz="1400"/>
                        <a:t>, 2019</a:t>
                      </a:r>
                      <a:endParaRPr sz="1400"/>
                    </a:p>
                  </a:txBody>
                  <a:tcPr marT="34300" marB="34300" marR="68600" marL="68600"/>
                </a:tc>
              </a:tr>
              <a:tr h="3066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" sz="1400"/>
                        <a:t>Sample_3_E11.5</a:t>
                      </a:r>
                      <a:endParaRPr sz="1100"/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" sz="1400"/>
                        <a:t>Jan 11</a:t>
                      </a:r>
                      <a:r>
                        <a:rPr baseline="30000" lang="en" sz="1400"/>
                        <a:t>th</a:t>
                      </a:r>
                      <a:r>
                        <a:rPr lang="en" sz="1400"/>
                        <a:t>, 2019</a:t>
                      </a:r>
                      <a:endParaRPr sz="1400"/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" sz="1400"/>
                        <a:t>Jan 11</a:t>
                      </a:r>
                      <a:r>
                        <a:rPr baseline="30000" lang="en" sz="1400"/>
                        <a:t>th</a:t>
                      </a:r>
                      <a:r>
                        <a:rPr lang="en" sz="1400"/>
                        <a:t>, 2019</a:t>
                      </a:r>
                      <a:endParaRPr sz="1400"/>
                    </a:p>
                  </a:txBody>
                  <a:tcPr marT="34300" marB="34300" marR="68600" marL="68600"/>
                </a:tc>
              </a:tr>
              <a:tr h="3066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" sz="1400"/>
                        <a:t>Sample_4_E11.5</a:t>
                      </a:r>
                      <a:endParaRPr sz="1100"/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" sz="1400"/>
                        <a:t>Jan 11</a:t>
                      </a:r>
                      <a:r>
                        <a:rPr baseline="30000" lang="en" sz="1400"/>
                        <a:t>th</a:t>
                      </a:r>
                      <a:r>
                        <a:rPr lang="en" sz="1400"/>
                        <a:t>, 2019</a:t>
                      </a:r>
                      <a:endParaRPr sz="1400"/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" sz="1400"/>
                        <a:t>Jan 9</a:t>
                      </a:r>
                      <a:r>
                        <a:rPr baseline="30000" lang="en" sz="1400"/>
                        <a:t>th</a:t>
                      </a:r>
                      <a:r>
                        <a:rPr lang="en" sz="1400"/>
                        <a:t>, 2019</a:t>
                      </a:r>
                      <a:endParaRPr sz="1400"/>
                    </a:p>
                  </a:txBody>
                  <a:tcPr marT="34300" marB="34300" marR="68600" marL="68600"/>
                </a:tc>
              </a:tr>
            </a:tbl>
          </a:graphicData>
        </a:graphic>
      </p:graphicFrame>
      <p:graphicFrame>
        <p:nvGraphicFramePr>
          <p:cNvPr id="412" name="Google Shape;412;p61"/>
          <p:cNvGraphicFramePr/>
          <p:nvPr/>
        </p:nvGraphicFramePr>
        <p:xfrm>
          <a:off x="5717910" y="2000336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{7C1F84F8-4FEE-4F00-8FA8-3E7FBD00A43D}</a:tableStyleId>
              </a:tblPr>
              <a:tblGrid>
                <a:gridCol w="1662700"/>
                <a:gridCol w="1662700"/>
              </a:tblGrid>
              <a:tr h="5160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400"/>
                        <a:t>Design </a:t>
                      </a:r>
                      <a:r>
                        <a:rPr lang="en"/>
                        <a:t>3</a:t>
                      </a:r>
                      <a:r>
                        <a:rPr lang="en" sz="1400"/>
                        <a:t> – Gender</a:t>
                      </a:r>
                      <a:endParaRPr sz="1400"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" sz="1400"/>
                        <a:t>Design </a:t>
                      </a:r>
                      <a:r>
                        <a:rPr lang="en"/>
                        <a:t>4</a:t>
                      </a:r>
                      <a:r>
                        <a:rPr lang="en" sz="1400"/>
                        <a:t> - Gender</a:t>
                      </a:r>
                      <a:endParaRPr sz="1100"/>
                    </a:p>
                  </a:txBody>
                  <a:tcPr marT="34300" marB="34300" marR="68600" marL="68600"/>
                </a:tc>
              </a:tr>
              <a:tr h="3094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400"/>
                        <a:t>Male</a:t>
                      </a:r>
                      <a:endParaRPr sz="1100"/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400"/>
                        <a:t>Male</a:t>
                      </a:r>
                      <a:endParaRPr sz="1100"/>
                    </a:p>
                  </a:txBody>
                  <a:tcPr marT="34300" marB="34300" marR="68600" marL="68600"/>
                </a:tc>
              </a:tr>
              <a:tr h="3094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400"/>
                        <a:t>Male</a:t>
                      </a:r>
                      <a:endParaRPr sz="1100"/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" sz="1400"/>
                        <a:t>Female</a:t>
                      </a:r>
                      <a:endParaRPr sz="1100"/>
                    </a:p>
                  </a:txBody>
                  <a:tcPr marT="34300" marB="34300" marR="68600" marL="68600"/>
                </a:tc>
              </a:tr>
              <a:tr h="3094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400"/>
                        <a:t>Male</a:t>
                      </a:r>
                      <a:endParaRPr sz="1100"/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400"/>
                        <a:t>Male</a:t>
                      </a:r>
                      <a:endParaRPr sz="1100"/>
                    </a:p>
                  </a:txBody>
                  <a:tcPr marT="34300" marB="34300" marR="68600" marL="68600"/>
                </a:tc>
              </a:tr>
              <a:tr h="3094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400"/>
                        <a:t>Male</a:t>
                      </a:r>
                      <a:endParaRPr sz="1100"/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" sz="1400"/>
                        <a:t>Female</a:t>
                      </a:r>
                      <a:endParaRPr sz="1100"/>
                    </a:p>
                  </a:txBody>
                  <a:tcPr marT="34300" marB="34300" marR="68600" marL="68600"/>
                </a:tc>
              </a:tr>
              <a:tr h="3094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" sz="1400"/>
                        <a:t>Female</a:t>
                      </a:r>
                      <a:endParaRPr sz="1100"/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400"/>
                        <a:t>Male</a:t>
                      </a:r>
                      <a:endParaRPr sz="1100"/>
                    </a:p>
                  </a:txBody>
                  <a:tcPr marT="34300" marB="34300" marR="68600" marL="68600"/>
                </a:tc>
              </a:tr>
              <a:tr h="3094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" sz="1400"/>
                        <a:t>Female</a:t>
                      </a:r>
                      <a:endParaRPr sz="1100"/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" sz="1400"/>
                        <a:t>Female</a:t>
                      </a:r>
                      <a:endParaRPr sz="1100"/>
                    </a:p>
                  </a:txBody>
                  <a:tcPr marT="34300" marB="34300" marR="68600" marL="68600"/>
                </a:tc>
              </a:tr>
              <a:tr h="3094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" sz="1400"/>
                        <a:t>Female</a:t>
                      </a:r>
                      <a:endParaRPr sz="1100"/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400"/>
                        <a:t>Male</a:t>
                      </a:r>
                      <a:endParaRPr sz="1100"/>
                    </a:p>
                  </a:txBody>
                  <a:tcPr marT="34300" marB="34300" marR="68600" marL="68600"/>
                </a:tc>
              </a:tr>
              <a:tr h="3094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" sz="1400"/>
                        <a:t>Female</a:t>
                      </a:r>
                      <a:endParaRPr sz="1100"/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" sz="1400"/>
                        <a:t>Female</a:t>
                      </a:r>
                      <a:endParaRPr sz="1100"/>
                    </a:p>
                  </a:txBody>
                  <a:tcPr marT="34300" marB="34300" marR="68600" marL="68600"/>
                </a:tc>
              </a:tr>
            </a:tbl>
          </a:graphicData>
        </a:graphic>
      </p:graphicFrame>
      <p:pic>
        <p:nvPicPr>
          <p:cNvPr id="413" name="Google Shape;413;p6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01575" y="-4"/>
            <a:ext cx="1637726" cy="18485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62"/>
          <p:cNvSpPr txBox="1"/>
          <p:nvPr/>
        </p:nvSpPr>
        <p:spPr>
          <a:xfrm>
            <a:off x="251531" y="893539"/>
            <a:ext cx="8892470" cy="318548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-222250" lvl="0" marL="215900" marR="0" rtl="0" algn="l">
              <a:spcBef>
                <a:spcPts val="0"/>
              </a:spcBef>
              <a:spcAft>
                <a:spcPts val="0"/>
              </a:spcAft>
              <a:buClr>
                <a:srgbClr val="0D405F"/>
              </a:buClr>
              <a:buSzPts val="2300"/>
              <a:buFont typeface="Courier New"/>
              <a:buChar char="o"/>
            </a:pPr>
            <a:r>
              <a:rPr lang="en" sz="2300">
                <a:solidFill>
                  <a:srgbClr val="0D405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In a </a:t>
            </a:r>
            <a:r>
              <a:rPr lang="en" sz="2300" u="sng">
                <a:solidFill>
                  <a:srgbClr val="0D405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between-subjects design </a:t>
            </a:r>
            <a:r>
              <a:rPr lang="en" sz="2300">
                <a:solidFill>
                  <a:srgbClr val="0D405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(or between-groups design)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00">
              <a:solidFill>
                <a:srgbClr val="0D405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indent="0" lvl="1" marL="3429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2300" u="none" cap="none" strike="noStrike">
                <a:solidFill>
                  <a:srgbClr val="0D405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- every experimental unit experiences</a:t>
            </a:r>
            <a:r>
              <a:rPr b="0" i="0" lang="en" sz="2300" u="sng" cap="none" strike="noStrike">
                <a:solidFill>
                  <a:srgbClr val="0D405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 only one condition</a:t>
            </a:r>
            <a:r>
              <a:rPr b="0" i="0" lang="en" sz="2300" u="none" cap="none" strike="noStrike">
                <a:solidFill>
                  <a:srgbClr val="0D405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, </a:t>
            </a:r>
            <a:endParaRPr sz="1100"/>
          </a:p>
          <a:p>
            <a:pPr indent="0" lvl="1" marL="3429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2300" u="none" cap="none" strike="noStrike">
                <a:solidFill>
                  <a:srgbClr val="0D405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- group differences between participants in various conditions</a:t>
            </a:r>
            <a:endParaRPr sz="1100"/>
          </a:p>
          <a:p>
            <a:pPr indent="-76200" lvl="1" marL="5588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Courier New"/>
              <a:buNone/>
            </a:pPr>
            <a:r>
              <a:t/>
            </a:r>
            <a:endParaRPr b="0" i="0" sz="2300" u="none" cap="none" strike="noStrike">
              <a:solidFill>
                <a:srgbClr val="0D405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indent="0" lvl="1" marL="3429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300" u="none" cap="none" strike="noStrike">
              <a:solidFill>
                <a:srgbClr val="0D405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>
                <a:solidFill>
                  <a:srgbClr val="0D405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Also called </a:t>
            </a:r>
            <a:r>
              <a:rPr b="1" lang="en" sz="2300">
                <a:solidFill>
                  <a:srgbClr val="0D405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independent measures or independent-groups design</a:t>
            </a:r>
            <a:r>
              <a:rPr lang="en" sz="2300">
                <a:solidFill>
                  <a:srgbClr val="0D405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 because compare </a:t>
            </a:r>
            <a:r>
              <a:rPr lang="en" sz="2300" u="sng">
                <a:solidFill>
                  <a:srgbClr val="0D405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unrelated measurements taken from separate groups.</a:t>
            </a:r>
            <a:endParaRPr sz="1100"/>
          </a:p>
        </p:txBody>
      </p:sp>
      <p:sp>
        <p:nvSpPr>
          <p:cNvPr id="419" name="Google Shape;419;p62"/>
          <p:cNvSpPr txBox="1"/>
          <p:nvPr/>
        </p:nvSpPr>
        <p:spPr>
          <a:xfrm>
            <a:off x="179081" y="138768"/>
            <a:ext cx="8611200" cy="6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A1D4"/>
              </a:buClr>
              <a:buSzPts val="3000"/>
              <a:buFont typeface="Poppins"/>
              <a:buNone/>
            </a:pPr>
            <a:r>
              <a:rPr i="0" lang="en" sz="32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Between-subjects vs within subjects design</a:t>
            </a:r>
            <a:endParaRPr sz="13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Table&#10;&#10;Description automatically generated with medium confidence" id="420" name="Google Shape;420;p6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90878" y="3798849"/>
            <a:ext cx="2433674" cy="1260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5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63"/>
          <p:cNvSpPr txBox="1"/>
          <p:nvPr/>
        </p:nvSpPr>
        <p:spPr>
          <a:xfrm>
            <a:off x="251531" y="890263"/>
            <a:ext cx="8892470" cy="376256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-222250" lvl="0" marL="215900" marR="0" rtl="0" algn="l">
              <a:spcBef>
                <a:spcPts val="0"/>
              </a:spcBef>
              <a:spcAft>
                <a:spcPts val="0"/>
              </a:spcAft>
              <a:buClr>
                <a:srgbClr val="0D405F"/>
              </a:buClr>
              <a:buSzPts val="2300"/>
              <a:buFont typeface="Courier New"/>
              <a:buChar char="o"/>
            </a:pPr>
            <a:r>
              <a:rPr lang="en" sz="2300">
                <a:solidFill>
                  <a:srgbClr val="0D405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In a within-subjects design (or repeated measurement design)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00">
              <a:solidFill>
                <a:srgbClr val="0D405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indent="0" lvl="1" marL="3429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2300" u="none" cap="none" strike="noStrike">
                <a:solidFill>
                  <a:srgbClr val="0D405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-   every experimental unit experiences </a:t>
            </a:r>
            <a:r>
              <a:rPr b="0" i="0" lang="en" sz="2300" u="sng" cap="none" strike="noStrike">
                <a:solidFill>
                  <a:srgbClr val="0D405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all the conditions</a:t>
            </a:r>
            <a:r>
              <a:rPr b="0" i="0" lang="en" sz="2300" u="none" cap="none" strike="noStrike">
                <a:solidFill>
                  <a:srgbClr val="0D405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, </a:t>
            </a:r>
            <a:endParaRPr sz="1100"/>
          </a:p>
          <a:p>
            <a:pPr indent="-349250" lvl="1" marL="685800" marR="0" rtl="0" algn="l">
              <a:spcBef>
                <a:spcPts val="0"/>
              </a:spcBef>
              <a:spcAft>
                <a:spcPts val="0"/>
              </a:spcAft>
              <a:buClr>
                <a:srgbClr val="0D405F"/>
              </a:buClr>
              <a:buSzPts val="2300"/>
              <a:buFont typeface="Helvetica Neue Light"/>
              <a:buChar char="-"/>
            </a:pPr>
            <a:r>
              <a:rPr b="0" i="0" lang="en" sz="2300" u="none" cap="none" strike="noStrike">
                <a:solidFill>
                  <a:srgbClr val="0D405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test the same individuals repeatedly to assess differences between conditions</a:t>
            </a:r>
            <a:endParaRPr sz="1100"/>
          </a:p>
          <a:p>
            <a:pPr indent="-203200" lvl="1" marL="6858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Calibri"/>
              <a:buNone/>
            </a:pPr>
            <a:r>
              <a:t/>
            </a:r>
            <a:endParaRPr b="0" i="0" sz="2300" u="none" cap="none" strike="noStrike">
              <a:solidFill>
                <a:srgbClr val="0D405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indent="0" lvl="1" marL="3429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100" u="none" cap="none" strike="noStrike">
              <a:solidFill>
                <a:srgbClr val="0D405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indent="-76200" lvl="1" marL="5588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ourier New"/>
              <a:buNone/>
            </a:pPr>
            <a:r>
              <a:t/>
            </a:r>
            <a:endParaRPr b="0" i="0" sz="2100" u="none" cap="none" strike="noStrike">
              <a:solidFill>
                <a:srgbClr val="0D405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rgbClr val="0D405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Also called a </a:t>
            </a:r>
            <a:r>
              <a:rPr b="1" lang="en" sz="2100">
                <a:solidFill>
                  <a:srgbClr val="0D405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dependent groups or repeated measures design </a:t>
            </a:r>
            <a:r>
              <a:rPr lang="en" sz="2100">
                <a:solidFill>
                  <a:srgbClr val="0D405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because compare </a:t>
            </a:r>
            <a:r>
              <a:rPr lang="en" sz="2100" u="sng">
                <a:solidFill>
                  <a:srgbClr val="0D405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related measures from the same individuals between different conditions.</a:t>
            </a:r>
            <a:endParaRPr sz="1100"/>
          </a:p>
        </p:txBody>
      </p:sp>
      <p:sp>
        <p:nvSpPr>
          <p:cNvPr id="427" name="Google Shape;427;p63"/>
          <p:cNvSpPr txBox="1"/>
          <p:nvPr/>
        </p:nvSpPr>
        <p:spPr>
          <a:xfrm>
            <a:off x="179081" y="206293"/>
            <a:ext cx="8611200" cy="6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A1D4"/>
              </a:buClr>
              <a:buSzPts val="3000"/>
              <a:buFont typeface="Poppins"/>
              <a:buNone/>
            </a:pPr>
            <a:r>
              <a:rPr i="0" lang="en" sz="32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Between-subjects vs within subjects design</a:t>
            </a:r>
            <a:endParaRPr sz="13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28" name="Google Shape;428;p6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51030" y="2278840"/>
            <a:ext cx="4680341" cy="1396345"/>
          </a:xfrm>
          <a:prstGeom prst="rect">
            <a:avLst/>
          </a:prstGeom>
          <a:noFill/>
          <a:ln>
            <a:noFill/>
          </a:ln>
        </p:spPr>
      </p:pic>
      <p:sp>
        <p:nvSpPr>
          <p:cNvPr id="429" name="Google Shape;429;p63"/>
          <p:cNvSpPr txBox="1"/>
          <p:nvPr/>
        </p:nvSpPr>
        <p:spPr>
          <a:xfrm>
            <a:off x="831466" y="4685530"/>
            <a:ext cx="7732598" cy="3462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1800">
                <a:solidFill>
                  <a:srgbClr val="CD28A3"/>
                </a:solidFill>
                <a:latin typeface="Arial"/>
                <a:ea typeface="Arial"/>
                <a:cs typeface="Arial"/>
                <a:sym typeface="Arial"/>
              </a:rPr>
              <a:t>Linear Mixed Effects Model workshop </a:t>
            </a:r>
            <a:r>
              <a:rPr lang="en" sz="1800">
                <a:solidFill>
                  <a:srgbClr val="CD28A3"/>
                </a:solidFill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" sz="1800">
                <a:solidFill>
                  <a:srgbClr val="CD28A3"/>
                </a:solidFill>
              </a:rPr>
              <a:t>Oct </a:t>
            </a:r>
            <a:r>
              <a:rPr lang="en" sz="1800">
                <a:solidFill>
                  <a:srgbClr val="CD28A3"/>
                </a:solidFill>
                <a:latin typeface="Arial"/>
                <a:ea typeface="Arial"/>
                <a:cs typeface="Arial"/>
                <a:sym typeface="Arial"/>
              </a:rPr>
              <a:t>202</a:t>
            </a:r>
            <a:r>
              <a:rPr lang="en" sz="1800">
                <a:solidFill>
                  <a:srgbClr val="CD28A3"/>
                </a:solidFill>
              </a:rPr>
              <a:t>4</a:t>
            </a:r>
            <a:endParaRPr sz="110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CAPlotSamples.pdf" id="434" name="Google Shape;434;p64"/>
          <p:cNvPicPr preferRelativeResize="0"/>
          <p:nvPr/>
        </p:nvPicPr>
        <p:blipFill rotWithShape="1">
          <a:blip r:embed="rId3">
            <a:alphaModFix/>
          </a:blip>
          <a:srcRect b="0" l="-17881" r="-17881" t="0"/>
          <a:stretch/>
        </p:blipFill>
        <p:spPr>
          <a:xfrm>
            <a:off x="3968763" y="1265563"/>
            <a:ext cx="4874724" cy="2612374"/>
          </a:xfrm>
          <a:prstGeom prst="rect">
            <a:avLst/>
          </a:prstGeom>
          <a:noFill/>
          <a:ln>
            <a:noFill/>
          </a:ln>
        </p:spPr>
      </p:pic>
      <p:sp>
        <p:nvSpPr>
          <p:cNvPr id="435" name="Google Shape;435;p64"/>
          <p:cNvSpPr/>
          <p:nvPr/>
        </p:nvSpPr>
        <p:spPr>
          <a:xfrm>
            <a:off x="7503950" y="2305650"/>
            <a:ext cx="1014300" cy="13041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36" name="Google Shape;436;p64"/>
          <p:cNvSpPr/>
          <p:nvPr/>
        </p:nvSpPr>
        <p:spPr>
          <a:xfrm>
            <a:off x="76757" y="34884"/>
            <a:ext cx="8788200" cy="9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" sz="32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8. </a:t>
            </a:r>
            <a:r>
              <a:rPr lang="en" sz="32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Is the variation between groups driven by the biology?</a:t>
            </a:r>
            <a:endParaRPr sz="3200">
              <a:solidFill>
                <a:srgbClr val="14A1D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37" name="Google Shape;437;p6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9550" y="1153949"/>
            <a:ext cx="3760750" cy="2677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65"/>
          <p:cNvSpPr txBox="1"/>
          <p:nvPr/>
        </p:nvSpPr>
        <p:spPr>
          <a:xfrm>
            <a:off x="156754" y="218150"/>
            <a:ext cx="8543108" cy="65127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A1D4"/>
              </a:buClr>
              <a:buSzPts val="2400"/>
              <a:buFont typeface="Poppins"/>
              <a:buNone/>
            </a:pPr>
            <a:r>
              <a:rPr i="0" lang="en" sz="24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Confounding in scRNA-seq data is a problem</a:t>
            </a:r>
            <a:endParaRPr i="0" sz="2400">
              <a:solidFill>
                <a:srgbClr val="14A1D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44" name="Google Shape;444;p65"/>
          <p:cNvSpPr/>
          <p:nvPr/>
        </p:nvSpPr>
        <p:spPr>
          <a:xfrm>
            <a:off x="5346754" y="2228850"/>
            <a:ext cx="641451" cy="685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tsne_e11_e12_h6_nUMI_percentMito.pdf" id="445" name="Google Shape;445;p65"/>
          <p:cNvPicPr preferRelativeResize="0"/>
          <p:nvPr/>
        </p:nvPicPr>
        <p:blipFill rotWithShape="1">
          <a:blip r:embed="rId3">
            <a:alphaModFix/>
          </a:blip>
          <a:srcRect b="0" l="-3133" r="-3798" t="0"/>
          <a:stretch/>
        </p:blipFill>
        <p:spPr>
          <a:xfrm>
            <a:off x="74950" y="719825"/>
            <a:ext cx="5788901" cy="4205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66"/>
          <p:cNvSpPr/>
          <p:nvPr/>
        </p:nvSpPr>
        <p:spPr>
          <a:xfrm>
            <a:off x="3653226" y="4617550"/>
            <a:ext cx="5326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https://www.nature.com/articles/s41592-018-0254-1</a:t>
            </a:r>
            <a:endParaRPr sz="1100"/>
          </a:p>
        </p:txBody>
      </p:sp>
      <p:pic>
        <p:nvPicPr>
          <p:cNvPr descr="Diagram&#10;&#10;Description automatically generated" id="451" name="Google Shape;451;p66"/>
          <p:cNvPicPr preferRelativeResize="0"/>
          <p:nvPr/>
        </p:nvPicPr>
        <p:blipFill rotWithShape="1">
          <a:blip r:embed="rId3">
            <a:alphaModFix/>
          </a:blip>
          <a:srcRect b="0" l="1767" r="4751" t="0"/>
          <a:stretch/>
        </p:blipFill>
        <p:spPr>
          <a:xfrm>
            <a:off x="1475508" y="900113"/>
            <a:ext cx="6001384" cy="3343275"/>
          </a:xfrm>
          <a:prstGeom prst="rect">
            <a:avLst/>
          </a:prstGeom>
          <a:noFill/>
          <a:ln>
            <a:noFill/>
          </a:ln>
        </p:spPr>
      </p:pic>
      <p:sp>
        <p:nvSpPr>
          <p:cNvPr id="452" name="Google Shape;452;p66"/>
          <p:cNvSpPr/>
          <p:nvPr/>
        </p:nvSpPr>
        <p:spPr>
          <a:xfrm>
            <a:off x="150542" y="248941"/>
            <a:ext cx="6502021" cy="43858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Well and badly analyzed scRNA-seq data</a:t>
            </a:r>
            <a:endParaRPr sz="24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6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atchEffectsInScRNA-seq.png" id="457" name="Google Shape;457;p67"/>
          <p:cNvPicPr preferRelativeResize="0"/>
          <p:nvPr/>
        </p:nvPicPr>
        <p:blipFill rotWithShape="1">
          <a:blip r:embed="rId3">
            <a:alphaModFix/>
          </a:blip>
          <a:srcRect b="0" l="0" r="0" t="6050"/>
          <a:stretch/>
        </p:blipFill>
        <p:spPr>
          <a:xfrm>
            <a:off x="698501" y="669074"/>
            <a:ext cx="6375400" cy="4474426"/>
          </a:xfrm>
          <a:prstGeom prst="rect">
            <a:avLst/>
          </a:prstGeom>
          <a:noFill/>
          <a:ln>
            <a:noFill/>
          </a:ln>
        </p:spPr>
      </p:pic>
      <p:sp>
        <p:nvSpPr>
          <p:cNvPr id="458" name="Google Shape;458;p67"/>
          <p:cNvSpPr txBox="1"/>
          <p:nvPr/>
        </p:nvSpPr>
        <p:spPr>
          <a:xfrm>
            <a:off x="167268" y="205442"/>
            <a:ext cx="9144000" cy="75999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A1D4"/>
              </a:buClr>
              <a:buSzPts val="2400"/>
              <a:buFont typeface="Poppins"/>
              <a:buNone/>
            </a:pPr>
            <a:r>
              <a:rPr i="0" lang="en" sz="24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Confounding biological variation and batch effects</a:t>
            </a:r>
            <a:endParaRPr sz="11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2"/>
          <p:cNvSpPr/>
          <p:nvPr/>
        </p:nvSpPr>
        <p:spPr>
          <a:xfrm>
            <a:off x="177913" y="112081"/>
            <a:ext cx="6553800" cy="5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1. Define the research question</a:t>
            </a:r>
            <a:endParaRPr sz="3300">
              <a:solidFill>
                <a:srgbClr val="14A1D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7" name="Google Shape;137;p32"/>
          <p:cNvSpPr/>
          <p:nvPr/>
        </p:nvSpPr>
        <p:spPr>
          <a:xfrm>
            <a:off x="176250" y="1102575"/>
            <a:ext cx="8791500" cy="11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A specific issue, contradiction between two or more perspectives, or a gap in knowledge that you will aim to address in your research</a:t>
            </a:r>
            <a:endParaRPr sz="120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68"/>
          <p:cNvSpPr txBox="1"/>
          <p:nvPr/>
        </p:nvSpPr>
        <p:spPr>
          <a:xfrm>
            <a:off x="397043" y="979006"/>
            <a:ext cx="8746958" cy="353616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-260350" lvl="0" marL="25400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700"/>
              <a:buFont typeface="Courier New"/>
              <a:buChar char="o"/>
            </a:pPr>
            <a:r>
              <a:rPr b="0" i="0" lang="en" sz="17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Were all RNA isolations performed on the same day?</a:t>
            </a:r>
            <a:endParaRPr sz="1100"/>
          </a:p>
          <a:p>
            <a:pPr indent="-260350" lvl="0" marL="25400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700"/>
              <a:buFont typeface="Courier New"/>
              <a:buChar char="o"/>
            </a:pPr>
            <a:r>
              <a:rPr b="0" i="0" lang="en" sz="17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Were all library preparations performed on the same day?</a:t>
            </a:r>
            <a:endParaRPr sz="1100"/>
          </a:p>
          <a:p>
            <a:pPr indent="-260350" lvl="0" marL="25400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700"/>
              <a:buFont typeface="Courier New"/>
              <a:buChar char="o"/>
            </a:pPr>
            <a:r>
              <a:rPr b="0" i="0" lang="en" sz="17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Did the same person perform the RNA isolation/library preparation for all samples?</a:t>
            </a:r>
            <a:endParaRPr sz="1100"/>
          </a:p>
          <a:p>
            <a:pPr indent="-260350" lvl="0" marL="25400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700"/>
              <a:buFont typeface="Courier New"/>
              <a:buChar char="o"/>
            </a:pPr>
            <a:r>
              <a:rPr b="0" i="0" lang="en" sz="17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Did you use the same reagents for all samples?</a:t>
            </a:r>
            <a:endParaRPr sz="1100"/>
          </a:p>
          <a:p>
            <a:pPr indent="-260350" lvl="0" marL="25400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700"/>
              <a:buFont typeface="Courier New"/>
              <a:buChar char="o"/>
            </a:pPr>
            <a:r>
              <a:rPr b="0" i="0" lang="en" sz="17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Did you perform the RNA isolation/library preparation in the same location?</a:t>
            </a:r>
            <a:endParaRPr sz="1100"/>
          </a:p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00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18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If </a:t>
            </a:r>
            <a:r>
              <a:rPr b="0" i="1" lang="en" sz="18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any</a:t>
            </a:r>
            <a:r>
              <a:rPr b="0" i="0" lang="en" sz="18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 of the answers is </a:t>
            </a:r>
            <a:r>
              <a:rPr b="1" i="0" lang="en" sz="18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‘No’</a:t>
            </a:r>
            <a:r>
              <a:rPr b="0" i="0" lang="en" sz="18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, then you have batches.</a:t>
            </a:r>
            <a:endParaRPr sz="1100"/>
          </a:p>
        </p:txBody>
      </p:sp>
      <p:sp>
        <p:nvSpPr>
          <p:cNvPr id="464" name="Google Shape;464;p68"/>
          <p:cNvSpPr txBox="1"/>
          <p:nvPr/>
        </p:nvSpPr>
        <p:spPr>
          <a:xfrm>
            <a:off x="167268" y="205442"/>
            <a:ext cx="9144000" cy="75999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A1D4"/>
              </a:buClr>
              <a:buSzPts val="2400"/>
              <a:buFont typeface="Poppins"/>
              <a:buNone/>
            </a:pPr>
            <a:r>
              <a:rPr i="0" lang="en" sz="24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Hot to know whether you have batches</a:t>
            </a:r>
            <a:endParaRPr sz="11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8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p69"/>
          <p:cNvSpPr txBox="1"/>
          <p:nvPr/>
        </p:nvSpPr>
        <p:spPr>
          <a:xfrm>
            <a:off x="167268" y="205442"/>
            <a:ext cx="9144000" cy="75999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A1D4"/>
              </a:buClr>
              <a:buSzPts val="2400"/>
              <a:buFont typeface="Poppins"/>
              <a:buNone/>
            </a:pPr>
            <a:r>
              <a:rPr i="0" lang="en" sz="25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Isolate batch effects for RNA-seq</a:t>
            </a:r>
            <a:endParaRPr sz="12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70" name="Google Shape;470;p69"/>
          <p:cNvSpPr txBox="1"/>
          <p:nvPr/>
        </p:nvSpPr>
        <p:spPr>
          <a:xfrm>
            <a:off x="272483" y="730128"/>
            <a:ext cx="8871517" cy="330537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18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If unable to avoid batches:</a:t>
            </a:r>
            <a:endParaRPr sz="1800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54000" lvl="0" marL="25400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800"/>
              <a:buFont typeface="Courier New"/>
              <a:buChar char="o"/>
            </a:pPr>
            <a:r>
              <a:rPr lang="en" sz="18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</a:t>
            </a:r>
            <a:r>
              <a:rPr b="0" i="0" lang="en" sz="18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plit replicates of the different sample groups across batches. </a:t>
            </a:r>
            <a:endParaRPr sz="1800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54000" lvl="0" marL="25400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800"/>
              <a:buFont typeface="Courier New"/>
              <a:buChar char="o"/>
            </a:pPr>
            <a:r>
              <a:rPr b="0" i="0" lang="en" sz="18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more replicates the better (definitely more than 2).</a:t>
            </a:r>
            <a:endParaRPr sz="1100"/>
          </a:p>
          <a:p>
            <a:pPr indent="-254000" lvl="0" marL="25400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800"/>
              <a:buFont typeface="Courier New"/>
              <a:buChar char="o"/>
            </a:pPr>
            <a:r>
              <a:rPr lang="en" sz="18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</a:t>
            </a:r>
            <a:r>
              <a:rPr b="0" i="0" lang="en" sz="18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nclude batch information in your </a:t>
            </a:r>
            <a:r>
              <a:rPr i="0" lang="en" sz="18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experimental metadata. </a:t>
            </a:r>
            <a:endParaRPr sz="1100"/>
          </a:p>
          <a:p>
            <a:pPr indent="-254000" lvl="0" marL="25400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800"/>
              <a:buFont typeface="Courier New"/>
              <a:buChar char="o"/>
            </a:pPr>
            <a:r>
              <a:rPr b="0" i="0" lang="en" sz="18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During the analysis regress out the variation due to batch if not confounded so it doesn’t affect the results.</a:t>
            </a:r>
            <a:endParaRPr sz="1100"/>
          </a:p>
        </p:txBody>
      </p:sp>
      <p:sp>
        <p:nvSpPr>
          <p:cNvPr id="471" name="Google Shape;471;p69"/>
          <p:cNvSpPr txBox="1"/>
          <p:nvPr/>
        </p:nvSpPr>
        <p:spPr>
          <a:xfrm>
            <a:off x="841942" y="4591809"/>
            <a:ext cx="7732598" cy="3462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1800">
                <a:solidFill>
                  <a:srgbClr val="CD28A3"/>
                </a:solidFill>
                <a:latin typeface="Arial"/>
                <a:ea typeface="Arial"/>
                <a:cs typeface="Arial"/>
                <a:sym typeface="Arial"/>
              </a:rPr>
              <a:t>scRNA-seq workshop – </a:t>
            </a:r>
            <a:r>
              <a:rPr lang="en" sz="1800">
                <a:solidFill>
                  <a:srgbClr val="CD28A3"/>
                </a:solidFill>
              </a:rPr>
              <a:t>Sept 16-17, 2024</a:t>
            </a:r>
            <a:endParaRPr sz="1800">
              <a:solidFill>
                <a:srgbClr val="CD28A3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70"/>
          <p:cNvSpPr txBox="1"/>
          <p:nvPr>
            <p:ph type="title"/>
          </p:nvPr>
        </p:nvSpPr>
        <p:spPr>
          <a:xfrm>
            <a:off x="628650" y="536058"/>
            <a:ext cx="78867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300"/>
              <a:buFont typeface="Poppins"/>
              <a:buNone/>
            </a:pPr>
            <a:r>
              <a:rPr b="0" lang="en"/>
              <a:t>Take – home messages</a:t>
            </a:r>
            <a:endParaRPr/>
          </a:p>
        </p:txBody>
      </p:sp>
      <p:sp>
        <p:nvSpPr>
          <p:cNvPr id="478" name="Google Shape;478;p70"/>
          <p:cNvSpPr txBox="1"/>
          <p:nvPr>
            <p:ph idx="1" type="body"/>
          </p:nvPr>
        </p:nvSpPr>
        <p:spPr>
          <a:xfrm>
            <a:off x="628650" y="1369219"/>
            <a:ext cx="7886700" cy="334250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36550" lvl="0" marL="3429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2A40"/>
              </a:buClr>
              <a:buSzPts val="2100"/>
              <a:buFont typeface="Courier New"/>
              <a:buChar char="o"/>
            </a:pPr>
            <a:r>
              <a:rPr lang="en"/>
              <a:t>Plan ahead </a:t>
            </a:r>
            <a:endParaRPr/>
          </a:p>
          <a:p>
            <a:pPr indent="-336550" lvl="0" marL="342900" rtl="0" algn="l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2A40"/>
              </a:buClr>
              <a:buSzPts val="2100"/>
              <a:buFont typeface="Courier New"/>
              <a:buChar char="o"/>
            </a:pPr>
            <a:r>
              <a:rPr lang="en"/>
              <a:t>Prevent bias from uncontrollable </a:t>
            </a:r>
            <a:endParaRPr/>
          </a:p>
          <a:p>
            <a:pPr indent="-336550" lvl="0" marL="342900" rtl="0" algn="l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2A40"/>
              </a:buClr>
              <a:buSzPts val="2100"/>
              <a:buFont typeface="Courier New"/>
              <a:buChar char="o"/>
            </a:pPr>
            <a:r>
              <a:rPr lang="en"/>
              <a:t>Randomization and balancing</a:t>
            </a:r>
            <a:endParaRPr/>
          </a:p>
          <a:p>
            <a:pPr indent="-336550" lvl="0" marL="342900" rtl="0" algn="l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2A40"/>
              </a:buClr>
              <a:buSzPts val="2100"/>
              <a:buFont typeface="Courier New"/>
              <a:buChar char="o"/>
            </a:pPr>
            <a:r>
              <a:rPr lang="en"/>
              <a:t>Write it down in an Experimental plan</a:t>
            </a:r>
            <a:endParaRPr/>
          </a:p>
          <a:p>
            <a:pPr indent="-336550" lvl="0" marL="342900" rtl="0" algn="l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2A40"/>
              </a:buClr>
              <a:buSzPts val="2100"/>
              <a:buFont typeface="Courier New"/>
              <a:buChar char="o"/>
            </a:pPr>
            <a:r>
              <a:rPr lang="en"/>
              <a:t>Follow the experimental plan</a:t>
            </a:r>
            <a:endParaRPr/>
          </a:p>
          <a:p>
            <a:pPr indent="-336550" lvl="0" marL="342900" rtl="0" algn="l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2A40"/>
              </a:buClr>
              <a:buSzPts val="2100"/>
              <a:buFont typeface="Courier New"/>
              <a:buChar char="o"/>
            </a:pPr>
            <a:r>
              <a:rPr lang="en"/>
              <a:t>Be careful with interpretation of results!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Google Shape;142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6728" y="614069"/>
            <a:ext cx="3700542" cy="4176980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33"/>
          <p:cNvSpPr/>
          <p:nvPr/>
        </p:nvSpPr>
        <p:spPr>
          <a:xfrm>
            <a:off x="4127276" y="4817825"/>
            <a:ext cx="50775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https://www.ahajournals.org/doi/epub/10.1161/CIRCEP.108.829341</a:t>
            </a:r>
            <a:endParaRPr sz="1100"/>
          </a:p>
        </p:txBody>
      </p:sp>
      <p:sp>
        <p:nvSpPr>
          <p:cNvPr id="144" name="Google Shape;144;p33"/>
          <p:cNvSpPr/>
          <p:nvPr/>
        </p:nvSpPr>
        <p:spPr>
          <a:xfrm>
            <a:off x="4127269" y="2506352"/>
            <a:ext cx="4145273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Gene controlling developing heart</a:t>
            </a:r>
            <a:endParaRPr sz="1100"/>
          </a:p>
        </p:txBody>
      </p:sp>
      <p:sp>
        <p:nvSpPr>
          <p:cNvPr id="145" name="Google Shape;145;p33"/>
          <p:cNvSpPr/>
          <p:nvPr/>
        </p:nvSpPr>
        <p:spPr>
          <a:xfrm>
            <a:off x="133765" y="63910"/>
            <a:ext cx="4313922" cy="57708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Research </a:t>
            </a:r>
            <a:r>
              <a:rPr lang="en" sz="33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question </a:t>
            </a:r>
            <a:r>
              <a:rPr lang="en" sz="33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1</a:t>
            </a:r>
            <a:endParaRPr sz="3300">
              <a:solidFill>
                <a:srgbClr val="14A1D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4"/>
          <p:cNvSpPr/>
          <p:nvPr/>
        </p:nvSpPr>
        <p:spPr>
          <a:xfrm>
            <a:off x="177913" y="112081"/>
            <a:ext cx="4420922" cy="57708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Research </a:t>
            </a:r>
            <a:r>
              <a:rPr lang="en" sz="33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question </a:t>
            </a:r>
            <a:r>
              <a:rPr lang="en" sz="33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</a:t>
            </a:r>
            <a:endParaRPr sz="3300">
              <a:solidFill>
                <a:srgbClr val="14A1D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1" name="Google Shape;151;p34"/>
          <p:cNvSpPr txBox="1"/>
          <p:nvPr>
            <p:ph type="title"/>
          </p:nvPr>
        </p:nvSpPr>
        <p:spPr>
          <a:xfrm>
            <a:off x="4984570" y="1650496"/>
            <a:ext cx="3509700" cy="199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elvetica Neue Light"/>
              <a:buNone/>
            </a:pPr>
            <a:r>
              <a:rPr b="0" lang="en" sz="24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Difference in gene expression by genotype in mice at cell type level</a:t>
            </a:r>
            <a:endParaRPr b="0" sz="2400">
              <a:solidFill>
                <a:schemeClr val="dk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elvetica Neue Light"/>
              <a:buNone/>
            </a:pPr>
            <a:r>
              <a:t/>
            </a:r>
            <a:endParaRPr b="0" sz="2400">
              <a:solidFill>
                <a:schemeClr val="dk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elvetica Neue Light"/>
              <a:buNone/>
            </a:pPr>
            <a:r>
              <a:rPr b="0" lang="en" sz="24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WT - mutant gene</a:t>
            </a:r>
            <a:endParaRPr b="0" sz="2400">
              <a:solidFill>
                <a:schemeClr val="dk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elvetica Neue Light"/>
              <a:buNone/>
            </a:pPr>
            <a:r>
              <a:rPr b="0" lang="en" sz="24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WT  vs KO gene</a:t>
            </a:r>
            <a:endParaRPr b="0" sz="2400">
              <a:solidFill>
                <a:schemeClr val="dk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152" name="Google Shape;152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841561"/>
            <a:ext cx="4014153" cy="41495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35"/>
          <p:cNvSpPr/>
          <p:nvPr/>
        </p:nvSpPr>
        <p:spPr>
          <a:xfrm>
            <a:off x="177913" y="112081"/>
            <a:ext cx="4426800" cy="5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Research question 3</a:t>
            </a:r>
            <a:endParaRPr sz="3300">
              <a:solidFill>
                <a:srgbClr val="14A1D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58" name="Google Shape;158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7925" y="1318201"/>
            <a:ext cx="5715449" cy="2754825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35"/>
          <p:cNvSpPr txBox="1"/>
          <p:nvPr>
            <p:ph type="title"/>
          </p:nvPr>
        </p:nvSpPr>
        <p:spPr>
          <a:xfrm>
            <a:off x="5447363" y="2363054"/>
            <a:ext cx="3509700" cy="6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elvetica Neue Light"/>
              <a:buNone/>
            </a:pPr>
            <a:r>
              <a:rPr b="0" lang="en" sz="24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Effect of a treatment on outcome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36"/>
          <p:cNvSpPr/>
          <p:nvPr/>
        </p:nvSpPr>
        <p:spPr>
          <a:xfrm>
            <a:off x="57422" y="96142"/>
            <a:ext cx="8513400" cy="4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2. Understand the system you are going to study</a:t>
            </a:r>
            <a:endParaRPr sz="2700">
              <a:solidFill>
                <a:srgbClr val="14A1D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165" name="Google Shape;165;p36"/>
          <p:cNvGrpSpPr/>
          <p:nvPr/>
        </p:nvGrpSpPr>
        <p:grpSpPr>
          <a:xfrm>
            <a:off x="545875" y="1240429"/>
            <a:ext cx="7112250" cy="3271670"/>
            <a:chOff x="245234" y="1250412"/>
            <a:chExt cx="9483000" cy="4362227"/>
          </a:xfrm>
        </p:grpSpPr>
        <p:grpSp>
          <p:nvGrpSpPr>
            <p:cNvPr id="166" name="Google Shape;166;p36"/>
            <p:cNvGrpSpPr/>
            <p:nvPr/>
          </p:nvGrpSpPr>
          <p:grpSpPr>
            <a:xfrm>
              <a:off x="359268" y="1250412"/>
              <a:ext cx="9165732" cy="3550188"/>
              <a:chOff x="1097402" y="2095500"/>
              <a:chExt cx="9165732" cy="3550188"/>
            </a:xfrm>
          </p:grpSpPr>
          <p:cxnSp>
            <p:nvCxnSpPr>
              <p:cNvPr id="167" name="Google Shape;167;p36"/>
              <p:cNvCxnSpPr/>
              <p:nvPr/>
            </p:nvCxnSpPr>
            <p:spPr>
              <a:xfrm>
                <a:off x="5581650" y="2095500"/>
                <a:ext cx="0" cy="3550188"/>
              </a:xfrm>
              <a:prstGeom prst="straightConnector1">
                <a:avLst/>
              </a:prstGeom>
              <a:noFill/>
              <a:ln cap="flat" cmpd="sng" w="34925">
                <a:solidFill>
                  <a:schemeClr val="dk2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168" name="Google Shape;168;p36"/>
              <p:cNvCxnSpPr/>
              <p:nvPr/>
            </p:nvCxnSpPr>
            <p:spPr>
              <a:xfrm rot="10800000">
                <a:off x="1220733" y="2743200"/>
                <a:ext cx="9042401" cy="0"/>
              </a:xfrm>
              <a:prstGeom prst="straightConnector1">
                <a:avLst/>
              </a:prstGeom>
              <a:noFill/>
              <a:ln cap="flat" cmpd="sng" w="34925">
                <a:solidFill>
                  <a:schemeClr val="dk2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sp>
            <p:nvSpPr>
              <p:cNvPr id="169" name="Google Shape;169;p36"/>
              <p:cNvSpPr txBox="1"/>
              <p:nvPr/>
            </p:nvSpPr>
            <p:spPr>
              <a:xfrm>
                <a:off x="6119070" y="2107261"/>
                <a:ext cx="3946800" cy="502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2000">
                    <a:solidFill>
                      <a:schemeClr val="dk2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rPr>
                  <a:t>Experimental studies</a:t>
                </a:r>
                <a:endParaRPr sz="1100"/>
              </a:p>
            </p:txBody>
          </p:sp>
          <p:sp>
            <p:nvSpPr>
              <p:cNvPr id="170" name="Google Shape;170;p36"/>
              <p:cNvSpPr txBox="1"/>
              <p:nvPr/>
            </p:nvSpPr>
            <p:spPr>
              <a:xfrm>
                <a:off x="1097402" y="2107261"/>
                <a:ext cx="3946800" cy="502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2000">
                    <a:solidFill>
                      <a:schemeClr val="dk2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rPr>
                  <a:t>Observational studies</a:t>
                </a:r>
                <a:endParaRPr sz="1100"/>
              </a:p>
            </p:txBody>
          </p:sp>
        </p:grpSp>
        <p:sp>
          <p:nvSpPr>
            <p:cNvPr id="171" name="Google Shape;171;p36"/>
            <p:cNvSpPr txBox="1"/>
            <p:nvPr/>
          </p:nvSpPr>
          <p:spPr>
            <a:xfrm>
              <a:off x="245234" y="2031239"/>
              <a:ext cx="4548900" cy="3581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>
                  <a:solidFill>
                    <a:schemeClr val="dk1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rPr>
                <a:t>Researchers don’t assign exposure</a:t>
              </a:r>
              <a:endParaRPr sz="1100"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7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>
                  <a:solidFill>
                    <a:schemeClr val="dk1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rPr>
                <a:t>Observing what is already happening</a:t>
              </a:r>
              <a:endParaRPr sz="1100"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7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>
                  <a:solidFill>
                    <a:schemeClr val="dk1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rPr>
                <a:t>No establishing cause-effect</a:t>
              </a:r>
              <a:endParaRPr sz="1100"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7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7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Ex. Case-controls, cohort</a:t>
              </a:r>
              <a:endParaRPr b="1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700">
                  <a:solidFill>
                    <a:srgbClr val="A64D79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Descriptive</a:t>
              </a:r>
              <a:endParaRPr b="1" sz="1700">
                <a:solidFill>
                  <a:srgbClr val="A64D79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72" name="Google Shape;172;p36"/>
            <p:cNvSpPr txBox="1"/>
            <p:nvPr/>
          </p:nvSpPr>
          <p:spPr>
            <a:xfrm>
              <a:off x="5380933" y="2031239"/>
              <a:ext cx="4347300" cy="3581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>
                  <a:solidFill>
                    <a:schemeClr val="dk1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rPr>
                <a:t>Researchers manipulate factors</a:t>
              </a:r>
              <a:endParaRPr sz="1100"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7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>
                  <a:solidFill>
                    <a:schemeClr val="dk1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rPr>
                <a:t>Create a treatment and compare the response</a:t>
              </a:r>
              <a:endParaRPr sz="1100"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7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>
                  <a:solidFill>
                    <a:schemeClr val="dk1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rPr>
                <a:t>Changes cause an effect</a:t>
              </a:r>
              <a:endParaRPr sz="1100"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7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7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Ex.Clinical trials</a:t>
              </a:r>
              <a:endParaRPr b="1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700">
                  <a:solidFill>
                    <a:srgbClr val="A64D79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Causal</a:t>
              </a:r>
              <a:endParaRPr b="1" sz="1700">
                <a:solidFill>
                  <a:srgbClr val="A64D79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7"/>
          <p:cNvSpPr/>
          <p:nvPr/>
        </p:nvSpPr>
        <p:spPr>
          <a:xfrm>
            <a:off x="177913" y="112081"/>
            <a:ext cx="5652028" cy="530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3. Formulate your hypothesis</a:t>
            </a:r>
            <a:endParaRPr sz="3000">
              <a:solidFill>
                <a:srgbClr val="14A1D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8" name="Google Shape;178;p37"/>
          <p:cNvSpPr/>
          <p:nvPr/>
        </p:nvSpPr>
        <p:spPr>
          <a:xfrm>
            <a:off x="177913" y="1140589"/>
            <a:ext cx="8387153" cy="145424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elvetica Neue Light"/>
              <a:buAutoNum type="arabicPeriod"/>
            </a:pPr>
            <a:r>
              <a:rPr lang="en" sz="18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Animal model of AD show gene expression alteration </a:t>
            </a:r>
            <a:r>
              <a:rPr lang="en" sz="18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compared</a:t>
            </a:r>
            <a:r>
              <a:rPr lang="en" sz="18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to WT </a:t>
            </a:r>
            <a:endParaRPr sz="1100"/>
          </a:p>
          <a:p>
            <a:pPr indent="-2286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sz="1800">
              <a:solidFill>
                <a:schemeClr val="dk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elvetica Neue Light"/>
              <a:buAutoNum type="arabicPeriod"/>
            </a:pPr>
            <a:r>
              <a:rPr lang="en" sz="18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‘</a:t>
            </a:r>
            <a:r>
              <a:rPr lang="en" sz="18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AD knock-in gene’ animal models show overexpression/underexpression (alteration) of genes in some brain cell types implicated in AD vs WT </a:t>
            </a:r>
            <a:endParaRPr sz="1100">
              <a:solidFill>
                <a:schemeClr val="dk1"/>
              </a:solidFill>
            </a:endParaRPr>
          </a:p>
          <a:p>
            <a:pPr indent="-228600" lvl="0" marL="3429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indent="0" lvl="0" marL="4572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79" name="Google Shape;179;p37"/>
          <p:cNvSpPr txBox="1"/>
          <p:nvPr/>
        </p:nvSpPr>
        <p:spPr>
          <a:xfrm>
            <a:off x="177913" y="3345297"/>
            <a:ext cx="8387100" cy="14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-254000" lvl="0" marL="2540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ourier New"/>
              <a:buChar char="o"/>
            </a:pPr>
            <a:r>
              <a:rPr b="1" lang="en" sz="18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H</a:t>
            </a:r>
            <a:r>
              <a:rPr b="1" baseline="-25000" lang="en" sz="18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0</a:t>
            </a:r>
            <a:r>
              <a:rPr b="1" lang="en" sz="18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: </a:t>
            </a:r>
            <a:r>
              <a:rPr lang="en" sz="18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AD knock-in mice have identical gene expression in relevant brain cell types </a:t>
            </a:r>
            <a:r>
              <a:rPr lang="en" sz="18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compared</a:t>
            </a:r>
            <a:r>
              <a:rPr lang="en" sz="18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to WT</a:t>
            </a:r>
            <a:endParaRPr sz="1100"/>
          </a:p>
          <a:p>
            <a:pPr indent="-139700" lvl="0" marL="2540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ourier New"/>
              <a:buNone/>
            </a:pPr>
            <a:r>
              <a:t/>
            </a:r>
            <a:endParaRPr sz="1800">
              <a:solidFill>
                <a:schemeClr val="dk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indent="-254000" lvl="0" marL="2540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ourier New"/>
              <a:buChar char="o"/>
            </a:pPr>
            <a:r>
              <a:rPr b="1" lang="en" sz="18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H</a:t>
            </a:r>
            <a:r>
              <a:rPr b="1" baseline="-25000" lang="en" sz="18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1</a:t>
            </a:r>
            <a:r>
              <a:rPr lang="en" sz="18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:  </a:t>
            </a:r>
            <a:r>
              <a:rPr lang="en" sz="18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AD knock-in mice have alteration of gene expression in relevant brain cell types compared to WT</a:t>
            </a:r>
            <a:r>
              <a:rPr lang="en" sz="18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.</a:t>
            </a:r>
            <a:endParaRPr sz="1100"/>
          </a:p>
        </p:txBody>
      </p:sp>
      <p:sp>
        <p:nvSpPr>
          <p:cNvPr id="180" name="Google Shape;180;p37"/>
          <p:cNvSpPr txBox="1"/>
          <p:nvPr/>
        </p:nvSpPr>
        <p:spPr>
          <a:xfrm>
            <a:off x="92188" y="2727691"/>
            <a:ext cx="8712995" cy="48474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>
                <a:solidFill>
                  <a:srgbClr val="14A1D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then write a null and alternative hypothesis</a:t>
            </a:r>
            <a:endParaRPr sz="27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Gladston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2A40"/>
      </a:accent1>
      <a:accent2>
        <a:srgbClr val="E5E1D5"/>
      </a:accent2>
      <a:accent3>
        <a:srgbClr val="96938C"/>
      </a:accent3>
      <a:accent4>
        <a:srgbClr val="F76912"/>
      </a:accent4>
      <a:accent5>
        <a:srgbClr val="FAA308"/>
      </a:accent5>
      <a:accent6>
        <a:srgbClr val="00D3E6"/>
      </a:accent6>
      <a:hlink>
        <a:srgbClr val="CC28A3"/>
      </a:hlink>
      <a:folHlink>
        <a:srgbClr val="CC28A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